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7" r:id="rId4"/>
    <p:sldId id="259" r:id="rId5"/>
    <p:sldId id="260" r:id="rId6"/>
    <p:sldId id="261" r:id="rId7"/>
    <p:sldId id="262" r:id="rId8"/>
    <p:sldId id="263" r:id="rId9"/>
    <p:sldId id="277" r:id="rId10"/>
    <p:sldId id="278" r:id="rId11"/>
    <p:sldId id="264" r:id="rId12"/>
    <p:sldId id="267" r:id="rId13"/>
    <p:sldId id="276" r:id="rId14"/>
    <p:sldId id="283" r:id="rId15"/>
    <p:sldId id="284" r:id="rId16"/>
    <p:sldId id="287" r:id="rId17"/>
    <p:sldId id="286" r:id="rId18"/>
    <p:sldId id="288" r:id="rId19"/>
    <p:sldId id="275" r:id="rId20"/>
    <p:sldId id="293" r:id="rId21"/>
    <p:sldId id="291" r:id="rId22"/>
    <p:sldId id="290" r:id="rId23"/>
    <p:sldId id="296" r:id="rId24"/>
    <p:sldId id="273" r:id="rId25"/>
    <p:sldId id="271" r:id="rId26"/>
    <p:sldId id="272" r:id="rId27"/>
    <p:sldId id="285" r:id="rId28"/>
    <p:sldId id="292" r:id="rId29"/>
    <p:sldId id="297" r:id="rId30"/>
    <p:sldId id="298" r:id="rId31"/>
    <p:sldId id="299" r:id="rId32"/>
    <p:sldId id="266" r:id="rId33"/>
    <p:sldId id="265" r:id="rId34"/>
    <p:sldId id="289"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00"/>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88" autoAdjust="0"/>
  </p:normalViewPr>
  <p:slideViewPr>
    <p:cSldViewPr>
      <p:cViewPr>
        <p:scale>
          <a:sx n="93" d="100"/>
          <a:sy n="93" d="100"/>
        </p:scale>
        <p:origin x="-4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0E5A3-34DA-4413-9CD5-D22BB8A3A17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3078A59-3FDA-4024-9CE3-0B838E29C1F5}">
      <dgm:prSet phldrT="[Text]" custT="1"/>
      <dgm:spPr>
        <a:solidFill>
          <a:srgbClr val="FFFF00"/>
        </a:solidFill>
      </dgm:spPr>
      <dgm:t>
        <a:bodyPr/>
        <a:lstStyle/>
        <a:p>
          <a:r>
            <a:rPr lang="en-GB" sz="3000" b="1" dirty="0" smtClean="0">
              <a:solidFill>
                <a:schemeClr val="tx1"/>
              </a:solidFill>
            </a:rPr>
            <a:t>33% Starchy carbohydrates</a:t>
          </a:r>
        </a:p>
        <a:p>
          <a:r>
            <a:rPr lang="en-GB" sz="2400" b="1" dirty="0" smtClean="0">
              <a:solidFill>
                <a:schemeClr val="tx1"/>
              </a:solidFill>
            </a:rPr>
            <a:t>Bulk of meals</a:t>
          </a:r>
          <a:endParaRPr lang="en-GB" sz="2400" b="1" dirty="0">
            <a:solidFill>
              <a:schemeClr val="tx1"/>
            </a:solidFill>
          </a:endParaRPr>
        </a:p>
      </dgm:t>
    </dgm:pt>
    <dgm:pt modelId="{B23C9D5F-0CEE-4655-A53B-1484412F6D5D}" type="parTrans" cxnId="{89839826-1623-4825-9F70-0BE01E57BBE3}">
      <dgm:prSet/>
      <dgm:spPr/>
      <dgm:t>
        <a:bodyPr/>
        <a:lstStyle/>
        <a:p>
          <a:endParaRPr lang="en-GB"/>
        </a:p>
      </dgm:t>
    </dgm:pt>
    <dgm:pt modelId="{C75B55FB-318E-4F3F-8C8B-459D3FDD27A3}" type="sibTrans" cxnId="{89839826-1623-4825-9F70-0BE01E57BBE3}">
      <dgm:prSet/>
      <dgm:spPr/>
      <dgm:t>
        <a:bodyPr/>
        <a:lstStyle/>
        <a:p>
          <a:endParaRPr lang="en-GB"/>
        </a:p>
      </dgm:t>
    </dgm:pt>
    <dgm:pt modelId="{968DF6B0-4431-4DEA-975D-8742DF1B1FB1}">
      <dgm:prSet phldrT="[Text]" custT="1"/>
      <dgm:spPr>
        <a:solidFill>
          <a:srgbClr val="008000"/>
        </a:solidFill>
      </dgm:spPr>
      <dgm:t>
        <a:bodyPr/>
        <a:lstStyle/>
        <a:p>
          <a:r>
            <a:rPr lang="en-GB" sz="3000" b="1" dirty="0" smtClean="0"/>
            <a:t>33% Fruit &amp; Vegetables</a:t>
          </a:r>
        </a:p>
        <a:p>
          <a:r>
            <a:rPr lang="en-GB" sz="2800" b="1" dirty="0" smtClean="0"/>
            <a:t>5+ a Day</a:t>
          </a:r>
        </a:p>
      </dgm:t>
    </dgm:pt>
    <dgm:pt modelId="{42821901-833A-4867-BF2F-91629FCC3BA7}" type="parTrans" cxnId="{A5DD0728-3402-4877-8766-10F46E101216}">
      <dgm:prSet/>
      <dgm:spPr/>
      <dgm:t>
        <a:bodyPr/>
        <a:lstStyle/>
        <a:p>
          <a:endParaRPr lang="en-GB"/>
        </a:p>
      </dgm:t>
    </dgm:pt>
    <dgm:pt modelId="{0B7E8938-3918-42CC-933C-A3B41F4466FC}" type="sibTrans" cxnId="{A5DD0728-3402-4877-8766-10F46E101216}">
      <dgm:prSet/>
      <dgm:spPr/>
      <dgm:t>
        <a:bodyPr/>
        <a:lstStyle/>
        <a:p>
          <a:endParaRPr lang="en-GB"/>
        </a:p>
      </dgm:t>
    </dgm:pt>
    <dgm:pt modelId="{A1C0FF38-2147-4FA3-90C9-876D2469F993}">
      <dgm:prSet phldrT="[Text]" custT="1"/>
      <dgm:spPr>
        <a:solidFill>
          <a:schemeClr val="accent5">
            <a:lumMod val="60000"/>
            <a:lumOff val="40000"/>
          </a:schemeClr>
        </a:solidFill>
      </dgm:spPr>
      <dgm:t>
        <a:bodyPr/>
        <a:lstStyle/>
        <a:p>
          <a:r>
            <a:rPr lang="en-GB" sz="3000" b="1" dirty="0" smtClean="0">
              <a:solidFill>
                <a:schemeClr val="tx1"/>
              </a:solidFill>
            </a:rPr>
            <a:t>15% Milk &amp; Dairy</a:t>
          </a:r>
        </a:p>
        <a:p>
          <a:r>
            <a:rPr lang="en-GB" sz="2400" b="1" dirty="0" smtClean="0">
              <a:solidFill>
                <a:schemeClr val="tx1"/>
              </a:solidFill>
            </a:rPr>
            <a:t>3 portions daily</a:t>
          </a:r>
          <a:endParaRPr lang="en-GB" sz="2400" b="1" dirty="0">
            <a:solidFill>
              <a:schemeClr val="tx1"/>
            </a:solidFill>
          </a:endParaRPr>
        </a:p>
      </dgm:t>
    </dgm:pt>
    <dgm:pt modelId="{B8C1A9CD-C695-4106-9E02-D28DBEA6F769}" type="parTrans" cxnId="{F17BF61C-B2B9-4FF0-BDBE-6812A6140489}">
      <dgm:prSet/>
      <dgm:spPr/>
      <dgm:t>
        <a:bodyPr/>
        <a:lstStyle/>
        <a:p>
          <a:endParaRPr lang="en-GB"/>
        </a:p>
      </dgm:t>
    </dgm:pt>
    <dgm:pt modelId="{F3A7F1F1-3867-401B-AC9D-A8F5D4383DD2}" type="sibTrans" cxnId="{F17BF61C-B2B9-4FF0-BDBE-6812A6140489}">
      <dgm:prSet/>
      <dgm:spPr/>
      <dgm:t>
        <a:bodyPr/>
        <a:lstStyle/>
        <a:p>
          <a:endParaRPr lang="en-GB"/>
        </a:p>
      </dgm:t>
    </dgm:pt>
    <dgm:pt modelId="{C57039CE-D967-4E60-AF09-E8738DB845A9}">
      <dgm:prSet phldrT="[Text]" custT="1"/>
      <dgm:spPr>
        <a:solidFill>
          <a:schemeClr val="accent2">
            <a:lumMod val="60000"/>
            <a:lumOff val="40000"/>
          </a:schemeClr>
        </a:solidFill>
      </dgm:spPr>
      <dgm:t>
        <a:bodyPr/>
        <a:lstStyle/>
        <a:p>
          <a:r>
            <a:rPr lang="en-GB" sz="3000" b="1" dirty="0" smtClean="0">
              <a:solidFill>
                <a:schemeClr val="tx1"/>
              </a:solidFill>
            </a:rPr>
            <a:t>12% Meat, Fish, Eggs, Beans</a:t>
          </a:r>
        </a:p>
        <a:p>
          <a:r>
            <a:rPr lang="en-GB" sz="2200" b="1" dirty="0" smtClean="0">
              <a:solidFill>
                <a:schemeClr val="tx1"/>
              </a:solidFill>
            </a:rPr>
            <a:t>Oily fish once a week</a:t>
          </a:r>
        </a:p>
      </dgm:t>
    </dgm:pt>
    <dgm:pt modelId="{B51A52E0-5FBC-4A68-8F72-C45F0B94A842}" type="parTrans" cxnId="{4A1ADCDA-B58C-49A8-97C1-4DD631994406}">
      <dgm:prSet/>
      <dgm:spPr/>
      <dgm:t>
        <a:bodyPr/>
        <a:lstStyle/>
        <a:p>
          <a:endParaRPr lang="en-GB"/>
        </a:p>
      </dgm:t>
    </dgm:pt>
    <dgm:pt modelId="{028CDFC4-47B6-4D80-BD6F-458C5466D16C}" type="sibTrans" cxnId="{4A1ADCDA-B58C-49A8-97C1-4DD631994406}">
      <dgm:prSet/>
      <dgm:spPr/>
      <dgm:t>
        <a:bodyPr/>
        <a:lstStyle/>
        <a:p>
          <a:endParaRPr lang="en-GB"/>
        </a:p>
      </dgm:t>
    </dgm:pt>
    <dgm:pt modelId="{6AFDDEAE-F1E9-4331-A57F-78D539850BE0}">
      <dgm:prSet phldrT="[Text]" custT="1"/>
      <dgm:spPr>
        <a:solidFill>
          <a:srgbClr val="7030A0"/>
        </a:solidFill>
      </dgm:spPr>
      <dgm:t>
        <a:bodyPr/>
        <a:lstStyle/>
        <a:p>
          <a:r>
            <a:rPr lang="en-GB" sz="3000" b="1" dirty="0" smtClean="0"/>
            <a:t>&lt;8% High fat/sugary foods</a:t>
          </a:r>
        </a:p>
        <a:p>
          <a:r>
            <a:rPr lang="en-GB" sz="2400" b="1" dirty="0" smtClean="0"/>
            <a:t>Avoid saturated fats </a:t>
          </a:r>
          <a:endParaRPr lang="en-GB" sz="2400" b="1" dirty="0"/>
        </a:p>
      </dgm:t>
    </dgm:pt>
    <dgm:pt modelId="{EF866D26-0A6D-4D05-B2DA-5CC57EB4AF84}" type="parTrans" cxnId="{7F1E8DAB-F604-478C-B9DB-DA0B7D0B8C23}">
      <dgm:prSet/>
      <dgm:spPr/>
      <dgm:t>
        <a:bodyPr/>
        <a:lstStyle/>
        <a:p>
          <a:endParaRPr lang="en-GB"/>
        </a:p>
      </dgm:t>
    </dgm:pt>
    <dgm:pt modelId="{D1B058B2-0323-41AD-B97E-F32A09912482}" type="sibTrans" cxnId="{7F1E8DAB-F604-478C-B9DB-DA0B7D0B8C23}">
      <dgm:prSet/>
      <dgm:spPr/>
      <dgm:t>
        <a:bodyPr/>
        <a:lstStyle/>
        <a:p>
          <a:endParaRPr lang="en-GB"/>
        </a:p>
      </dgm:t>
    </dgm:pt>
    <dgm:pt modelId="{4448FE4A-0CAE-43ED-8D8A-7668EC455F45}" type="pres">
      <dgm:prSet presAssocID="{BEC0E5A3-34DA-4413-9CD5-D22BB8A3A173}" presName="diagram" presStyleCnt="0">
        <dgm:presLayoutVars>
          <dgm:dir/>
          <dgm:resizeHandles val="exact"/>
        </dgm:presLayoutVars>
      </dgm:prSet>
      <dgm:spPr/>
      <dgm:t>
        <a:bodyPr/>
        <a:lstStyle/>
        <a:p>
          <a:endParaRPr lang="en-GB"/>
        </a:p>
      </dgm:t>
    </dgm:pt>
    <dgm:pt modelId="{4EA05862-73CF-420A-B943-1E3931D6C632}" type="pres">
      <dgm:prSet presAssocID="{73078A59-3FDA-4024-9CE3-0B838E29C1F5}" presName="node" presStyleLbl="node1" presStyleIdx="0" presStyleCnt="5" custLinFactX="10041" custLinFactNeighborX="100000" custLinFactNeighborY="-216">
        <dgm:presLayoutVars>
          <dgm:bulletEnabled val="1"/>
        </dgm:presLayoutVars>
      </dgm:prSet>
      <dgm:spPr/>
      <dgm:t>
        <a:bodyPr/>
        <a:lstStyle/>
        <a:p>
          <a:endParaRPr lang="en-GB"/>
        </a:p>
      </dgm:t>
    </dgm:pt>
    <dgm:pt modelId="{64100F21-13E5-4347-B73E-7CB5D9ADC0AC}" type="pres">
      <dgm:prSet presAssocID="{C75B55FB-318E-4F3F-8C8B-459D3FDD27A3}" presName="sibTrans" presStyleCnt="0"/>
      <dgm:spPr/>
    </dgm:pt>
    <dgm:pt modelId="{3E8A5491-26D0-4A4F-AE06-CFBCBE97C04A}" type="pres">
      <dgm:prSet presAssocID="{968DF6B0-4431-4DEA-975D-8742DF1B1FB1}" presName="node" presStyleLbl="node1" presStyleIdx="1" presStyleCnt="5" custLinFactX="-10855" custLinFactNeighborX="-100000" custLinFactNeighborY="-216">
        <dgm:presLayoutVars>
          <dgm:bulletEnabled val="1"/>
        </dgm:presLayoutVars>
      </dgm:prSet>
      <dgm:spPr/>
      <dgm:t>
        <a:bodyPr/>
        <a:lstStyle/>
        <a:p>
          <a:endParaRPr lang="en-GB"/>
        </a:p>
      </dgm:t>
    </dgm:pt>
    <dgm:pt modelId="{E2E1D95E-C07A-41F6-AC7B-AEDED17E089A}" type="pres">
      <dgm:prSet presAssocID="{0B7E8938-3918-42CC-933C-A3B41F4466FC}" presName="sibTrans" presStyleCnt="0"/>
      <dgm:spPr/>
    </dgm:pt>
    <dgm:pt modelId="{C2C1812D-ED69-437D-8856-7344D851EF6C}" type="pres">
      <dgm:prSet presAssocID="{A1C0FF38-2147-4FA3-90C9-876D2469F993}" presName="node" presStyleLbl="node1" presStyleIdx="2" presStyleCnt="5" custLinFactX="10041" custLinFactNeighborX="100000" custLinFactNeighborY="734">
        <dgm:presLayoutVars>
          <dgm:bulletEnabled val="1"/>
        </dgm:presLayoutVars>
      </dgm:prSet>
      <dgm:spPr/>
      <dgm:t>
        <a:bodyPr/>
        <a:lstStyle/>
        <a:p>
          <a:endParaRPr lang="en-GB"/>
        </a:p>
      </dgm:t>
    </dgm:pt>
    <dgm:pt modelId="{B9C47FBD-0301-4817-8FBA-BBC1558A44EA}" type="pres">
      <dgm:prSet presAssocID="{F3A7F1F1-3867-401B-AC9D-A8F5D4383DD2}" presName="sibTrans" presStyleCnt="0"/>
      <dgm:spPr/>
    </dgm:pt>
    <dgm:pt modelId="{7922149E-DEE1-4B7A-B289-BBCC77FDE6F4}" type="pres">
      <dgm:prSet presAssocID="{C57039CE-D967-4E60-AF09-E8738DB845A9}" presName="node" presStyleLbl="node1" presStyleIdx="3" presStyleCnt="5" custLinFactX="-10855" custLinFactNeighborX="-100000" custLinFactNeighborY="735">
        <dgm:presLayoutVars>
          <dgm:bulletEnabled val="1"/>
        </dgm:presLayoutVars>
      </dgm:prSet>
      <dgm:spPr/>
      <dgm:t>
        <a:bodyPr/>
        <a:lstStyle/>
        <a:p>
          <a:endParaRPr lang="en-GB"/>
        </a:p>
      </dgm:t>
    </dgm:pt>
    <dgm:pt modelId="{DE53AC2C-B55A-4066-A747-CAA656326329}" type="pres">
      <dgm:prSet presAssocID="{028CDFC4-47B6-4D80-BD6F-458C5466D16C}" presName="sibTrans" presStyleCnt="0"/>
      <dgm:spPr/>
    </dgm:pt>
    <dgm:pt modelId="{614795C3-DD9E-4676-9F03-EAFD0466A9CE}" type="pres">
      <dgm:prSet presAssocID="{6AFDDEAE-F1E9-4331-A57F-78D539850BE0}" presName="node" presStyleLbl="node1" presStyleIdx="4" presStyleCnt="5">
        <dgm:presLayoutVars>
          <dgm:bulletEnabled val="1"/>
        </dgm:presLayoutVars>
      </dgm:prSet>
      <dgm:spPr/>
      <dgm:t>
        <a:bodyPr/>
        <a:lstStyle/>
        <a:p>
          <a:endParaRPr lang="en-GB"/>
        </a:p>
      </dgm:t>
    </dgm:pt>
  </dgm:ptLst>
  <dgm:cxnLst>
    <dgm:cxn modelId="{987A65F4-31A0-44D3-B44A-E74E969B4535}" type="presOf" srcId="{73078A59-3FDA-4024-9CE3-0B838E29C1F5}" destId="{4EA05862-73CF-420A-B943-1E3931D6C632}" srcOrd="0" destOrd="0" presId="urn:microsoft.com/office/officeart/2005/8/layout/default"/>
    <dgm:cxn modelId="{7F1E8DAB-F604-478C-B9DB-DA0B7D0B8C23}" srcId="{BEC0E5A3-34DA-4413-9CD5-D22BB8A3A173}" destId="{6AFDDEAE-F1E9-4331-A57F-78D539850BE0}" srcOrd="4" destOrd="0" parTransId="{EF866D26-0A6D-4D05-B2DA-5CC57EB4AF84}" sibTransId="{D1B058B2-0323-41AD-B97E-F32A09912482}"/>
    <dgm:cxn modelId="{4A1ADCDA-B58C-49A8-97C1-4DD631994406}" srcId="{BEC0E5A3-34DA-4413-9CD5-D22BB8A3A173}" destId="{C57039CE-D967-4E60-AF09-E8738DB845A9}" srcOrd="3" destOrd="0" parTransId="{B51A52E0-5FBC-4A68-8F72-C45F0B94A842}" sibTransId="{028CDFC4-47B6-4D80-BD6F-458C5466D16C}"/>
    <dgm:cxn modelId="{F81B84F7-3531-4EA9-9F11-D7031A5EC9D7}" type="presOf" srcId="{C57039CE-D967-4E60-AF09-E8738DB845A9}" destId="{7922149E-DEE1-4B7A-B289-BBCC77FDE6F4}" srcOrd="0" destOrd="0" presId="urn:microsoft.com/office/officeart/2005/8/layout/default"/>
    <dgm:cxn modelId="{A5DD0728-3402-4877-8766-10F46E101216}" srcId="{BEC0E5A3-34DA-4413-9CD5-D22BB8A3A173}" destId="{968DF6B0-4431-4DEA-975D-8742DF1B1FB1}" srcOrd="1" destOrd="0" parTransId="{42821901-833A-4867-BF2F-91629FCC3BA7}" sibTransId="{0B7E8938-3918-42CC-933C-A3B41F4466FC}"/>
    <dgm:cxn modelId="{AF837F17-43A1-422B-ABBA-1E1DF78DD088}" type="presOf" srcId="{A1C0FF38-2147-4FA3-90C9-876D2469F993}" destId="{C2C1812D-ED69-437D-8856-7344D851EF6C}" srcOrd="0" destOrd="0" presId="urn:microsoft.com/office/officeart/2005/8/layout/default"/>
    <dgm:cxn modelId="{838B378C-FF11-4A7D-8613-58BEA66E8EC5}" type="presOf" srcId="{6AFDDEAE-F1E9-4331-A57F-78D539850BE0}" destId="{614795C3-DD9E-4676-9F03-EAFD0466A9CE}" srcOrd="0" destOrd="0" presId="urn:microsoft.com/office/officeart/2005/8/layout/default"/>
    <dgm:cxn modelId="{89839826-1623-4825-9F70-0BE01E57BBE3}" srcId="{BEC0E5A3-34DA-4413-9CD5-D22BB8A3A173}" destId="{73078A59-3FDA-4024-9CE3-0B838E29C1F5}" srcOrd="0" destOrd="0" parTransId="{B23C9D5F-0CEE-4655-A53B-1484412F6D5D}" sibTransId="{C75B55FB-318E-4F3F-8C8B-459D3FDD27A3}"/>
    <dgm:cxn modelId="{602264D6-3068-4500-B681-9EA91DFBEA4E}" type="presOf" srcId="{968DF6B0-4431-4DEA-975D-8742DF1B1FB1}" destId="{3E8A5491-26D0-4A4F-AE06-CFBCBE97C04A}" srcOrd="0" destOrd="0" presId="urn:microsoft.com/office/officeart/2005/8/layout/default"/>
    <dgm:cxn modelId="{F17BF61C-B2B9-4FF0-BDBE-6812A6140489}" srcId="{BEC0E5A3-34DA-4413-9CD5-D22BB8A3A173}" destId="{A1C0FF38-2147-4FA3-90C9-876D2469F993}" srcOrd="2" destOrd="0" parTransId="{B8C1A9CD-C695-4106-9E02-D28DBEA6F769}" sibTransId="{F3A7F1F1-3867-401B-AC9D-A8F5D4383DD2}"/>
    <dgm:cxn modelId="{E810ECFF-C515-49C7-8428-52ACC4826C7D}" type="presOf" srcId="{BEC0E5A3-34DA-4413-9CD5-D22BB8A3A173}" destId="{4448FE4A-0CAE-43ED-8D8A-7668EC455F45}" srcOrd="0" destOrd="0" presId="urn:microsoft.com/office/officeart/2005/8/layout/default"/>
    <dgm:cxn modelId="{6C64349D-1857-4C0D-AAF9-76A08C5E5F95}" type="presParOf" srcId="{4448FE4A-0CAE-43ED-8D8A-7668EC455F45}" destId="{4EA05862-73CF-420A-B943-1E3931D6C632}" srcOrd="0" destOrd="0" presId="urn:microsoft.com/office/officeart/2005/8/layout/default"/>
    <dgm:cxn modelId="{5FCCA842-5AFC-4A5B-9C7F-D3E821470149}" type="presParOf" srcId="{4448FE4A-0CAE-43ED-8D8A-7668EC455F45}" destId="{64100F21-13E5-4347-B73E-7CB5D9ADC0AC}" srcOrd="1" destOrd="0" presId="urn:microsoft.com/office/officeart/2005/8/layout/default"/>
    <dgm:cxn modelId="{4C1DAEF8-2F0C-4BF8-A983-116B3C0B090A}" type="presParOf" srcId="{4448FE4A-0CAE-43ED-8D8A-7668EC455F45}" destId="{3E8A5491-26D0-4A4F-AE06-CFBCBE97C04A}" srcOrd="2" destOrd="0" presId="urn:microsoft.com/office/officeart/2005/8/layout/default"/>
    <dgm:cxn modelId="{4395D7AF-45C5-4D8A-A8E4-6F0B154F353D}" type="presParOf" srcId="{4448FE4A-0CAE-43ED-8D8A-7668EC455F45}" destId="{E2E1D95E-C07A-41F6-AC7B-AEDED17E089A}" srcOrd="3" destOrd="0" presId="urn:microsoft.com/office/officeart/2005/8/layout/default"/>
    <dgm:cxn modelId="{8241FF02-DE1F-4150-A804-26F65624CE95}" type="presParOf" srcId="{4448FE4A-0CAE-43ED-8D8A-7668EC455F45}" destId="{C2C1812D-ED69-437D-8856-7344D851EF6C}" srcOrd="4" destOrd="0" presId="urn:microsoft.com/office/officeart/2005/8/layout/default"/>
    <dgm:cxn modelId="{72CB050E-E31B-4E5C-BF29-438D1929FE27}" type="presParOf" srcId="{4448FE4A-0CAE-43ED-8D8A-7668EC455F45}" destId="{B9C47FBD-0301-4817-8FBA-BBC1558A44EA}" srcOrd="5" destOrd="0" presId="urn:microsoft.com/office/officeart/2005/8/layout/default"/>
    <dgm:cxn modelId="{4BC68289-2C07-41B3-960B-2930992D5E0B}" type="presParOf" srcId="{4448FE4A-0CAE-43ED-8D8A-7668EC455F45}" destId="{7922149E-DEE1-4B7A-B289-BBCC77FDE6F4}" srcOrd="6" destOrd="0" presId="urn:microsoft.com/office/officeart/2005/8/layout/default"/>
    <dgm:cxn modelId="{FB435310-A5E9-4A32-B4A0-07A13B9B0177}" type="presParOf" srcId="{4448FE4A-0CAE-43ED-8D8A-7668EC455F45}" destId="{DE53AC2C-B55A-4066-A747-CAA656326329}" srcOrd="7" destOrd="0" presId="urn:microsoft.com/office/officeart/2005/8/layout/default"/>
    <dgm:cxn modelId="{A6164B37-C682-42A0-BA3A-1013DF6E5AAA}" type="presParOf" srcId="{4448FE4A-0CAE-43ED-8D8A-7668EC455F45}" destId="{614795C3-DD9E-4676-9F03-EAFD0466A9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05862-73CF-420A-B943-1E3931D6C632}">
      <dsp:nvSpPr>
        <dsp:cNvPr id="0" name=""/>
        <dsp:cNvSpPr/>
      </dsp:nvSpPr>
      <dsp:spPr>
        <a:xfrm>
          <a:off x="4258824" y="0"/>
          <a:ext cx="2857053" cy="1714232"/>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solidFill>
                <a:schemeClr val="tx1"/>
              </a:solidFill>
            </a:rPr>
            <a:t>33% Starchy carbohydrates</a:t>
          </a:r>
        </a:p>
        <a:p>
          <a:pPr lvl="0" algn="ctr" defTabSz="1333500">
            <a:lnSpc>
              <a:spcPct val="90000"/>
            </a:lnSpc>
            <a:spcBef>
              <a:spcPct val="0"/>
            </a:spcBef>
            <a:spcAft>
              <a:spcPct val="35000"/>
            </a:spcAft>
          </a:pPr>
          <a:r>
            <a:rPr lang="en-GB" sz="2400" b="1" kern="1200" dirty="0" smtClean="0">
              <a:solidFill>
                <a:schemeClr val="tx1"/>
              </a:solidFill>
            </a:rPr>
            <a:t>Bulk of meals</a:t>
          </a:r>
          <a:endParaRPr lang="en-GB" sz="2400" b="1" kern="1200" dirty="0">
            <a:solidFill>
              <a:schemeClr val="tx1"/>
            </a:solidFill>
          </a:endParaRPr>
        </a:p>
      </dsp:txBody>
      <dsp:txXfrm>
        <a:off x="4258824" y="0"/>
        <a:ext cx="2857053" cy="1714232"/>
      </dsp:txXfrm>
    </dsp:sp>
    <dsp:sp modelId="{3E8A5491-26D0-4A4F-AE06-CFBCBE97C04A}">
      <dsp:nvSpPr>
        <dsp:cNvPr id="0" name=""/>
        <dsp:cNvSpPr/>
      </dsp:nvSpPr>
      <dsp:spPr>
        <a:xfrm>
          <a:off x="1090466" y="0"/>
          <a:ext cx="2857053" cy="1714232"/>
        </a:xfrm>
        <a:prstGeom prst="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33% Fruit &amp; Vegetables</a:t>
          </a:r>
        </a:p>
        <a:p>
          <a:pPr lvl="0" algn="ctr" defTabSz="1333500">
            <a:lnSpc>
              <a:spcPct val="90000"/>
            </a:lnSpc>
            <a:spcBef>
              <a:spcPct val="0"/>
            </a:spcBef>
            <a:spcAft>
              <a:spcPct val="35000"/>
            </a:spcAft>
          </a:pPr>
          <a:r>
            <a:rPr lang="en-GB" sz="2800" b="1" kern="1200" dirty="0" smtClean="0"/>
            <a:t>5+ a Day</a:t>
          </a:r>
        </a:p>
      </dsp:txBody>
      <dsp:txXfrm>
        <a:off x="1090466" y="0"/>
        <a:ext cx="2857053" cy="1714232"/>
      </dsp:txXfrm>
    </dsp:sp>
    <dsp:sp modelId="{C2C1812D-ED69-437D-8856-7344D851EF6C}">
      <dsp:nvSpPr>
        <dsp:cNvPr id="0" name=""/>
        <dsp:cNvSpPr/>
      </dsp:nvSpPr>
      <dsp:spPr>
        <a:xfrm>
          <a:off x="4258824" y="2016215"/>
          <a:ext cx="2857053" cy="1714232"/>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solidFill>
                <a:schemeClr val="tx1"/>
              </a:solidFill>
            </a:rPr>
            <a:t>15% Milk &amp; Dairy</a:t>
          </a:r>
        </a:p>
        <a:p>
          <a:pPr lvl="0" algn="ctr" defTabSz="1333500">
            <a:lnSpc>
              <a:spcPct val="90000"/>
            </a:lnSpc>
            <a:spcBef>
              <a:spcPct val="0"/>
            </a:spcBef>
            <a:spcAft>
              <a:spcPct val="35000"/>
            </a:spcAft>
          </a:pPr>
          <a:r>
            <a:rPr lang="en-GB" sz="2400" b="1" kern="1200" dirty="0" smtClean="0">
              <a:solidFill>
                <a:schemeClr val="tx1"/>
              </a:solidFill>
            </a:rPr>
            <a:t>3 portions daily</a:t>
          </a:r>
          <a:endParaRPr lang="en-GB" sz="2400" b="1" kern="1200" dirty="0">
            <a:solidFill>
              <a:schemeClr val="tx1"/>
            </a:solidFill>
          </a:endParaRPr>
        </a:p>
      </dsp:txBody>
      <dsp:txXfrm>
        <a:off x="4258824" y="2016215"/>
        <a:ext cx="2857053" cy="1714232"/>
      </dsp:txXfrm>
    </dsp:sp>
    <dsp:sp modelId="{7922149E-DEE1-4B7A-B289-BBCC77FDE6F4}">
      <dsp:nvSpPr>
        <dsp:cNvPr id="0" name=""/>
        <dsp:cNvSpPr/>
      </dsp:nvSpPr>
      <dsp:spPr>
        <a:xfrm>
          <a:off x="1090466" y="2016233"/>
          <a:ext cx="2857053" cy="171423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solidFill>
                <a:schemeClr val="tx1"/>
              </a:solidFill>
            </a:rPr>
            <a:t>12% Meat, Fish, Eggs, Beans</a:t>
          </a:r>
        </a:p>
        <a:p>
          <a:pPr lvl="0" algn="ctr" defTabSz="1333500">
            <a:lnSpc>
              <a:spcPct val="90000"/>
            </a:lnSpc>
            <a:spcBef>
              <a:spcPct val="0"/>
            </a:spcBef>
            <a:spcAft>
              <a:spcPct val="35000"/>
            </a:spcAft>
          </a:pPr>
          <a:r>
            <a:rPr lang="en-GB" sz="2200" b="1" kern="1200" dirty="0" smtClean="0">
              <a:solidFill>
                <a:schemeClr val="tx1"/>
              </a:solidFill>
            </a:rPr>
            <a:t>Oily fish once a week</a:t>
          </a:r>
        </a:p>
      </dsp:txBody>
      <dsp:txXfrm>
        <a:off x="1090466" y="2016233"/>
        <a:ext cx="2857053" cy="1714232"/>
      </dsp:txXfrm>
    </dsp:sp>
    <dsp:sp modelId="{614795C3-DD9E-4676-9F03-EAFD0466A9CE}">
      <dsp:nvSpPr>
        <dsp:cNvPr id="0" name=""/>
        <dsp:cNvSpPr/>
      </dsp:nvSpPr>
      <dsp:spPr>
        <a:xfrm>
          <a:off x="2686273" y="4003570"/>
          <a:ext cx="2857053" cy="1714232"/>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&lt;8% High fat/sugary foods</a:t>
          </a:r>
        </a:p>
        <a:p>
          <a:pPr lvl="0" algn="ctr" defTabSz="1333500">
            <a:lnSpc>
              <a:spcPct val="90000"/>
            </a:lnSpc>
            <a:spcBef>
              <a:spcPct val="0"/>
            </a:spcBef>
            <a:spcAft>
              <a:spcPct val="35000"/>
            </a:spcAft>
          </a:pPr>
          <a:r>
            <a:rPr lang="en-GB" sz="2400" b="1" kern="1200" dirty="0" smtClean="0"/>
            <a:t>Avoid saturated fats </a:t>
          </a:r>
          <a:endParaRPr lang="en-GB" sz="2400" b="1" kern="1200" dirty="0"/>
        </a:p>
      </dsp:txBody>
      <dsp:txXfrm>
        <a:off x="2686273" y="4003570"/>
        <a:ext cx="2857053" cy="17142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1268E-8E3D-47E3-90F4-BE2FAD2E0728}" type="datetimeFigureOut">
              <a:rPr lang="en-GB" smtClean="0"/>
              <a:t>03/10/2012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5FF13-FFC6-4F08-A6A2-BCF008B7D15D}" type="slidenum">
              <a:rPr lang="en-GB" smtClean="0"/>
              <a:t>‹#›</a:t>
            </a:fld>
            <a:endParaRPr lang="en-GB"/>
          </a:p>
        </p:txBody>
      </p:sp>
    </p:spTree>
    <p:extLst>
      <p:ext uri="{BB962C8B-B14F-4D97-AF65-F5344CB8AC3E}">
        <p14:creationId xmlns:p14="http://schemas.microsoft.com/office/powerpoint/2010/main" val="129219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2</a:t>
            </a:fld>
            <a:endParaRPr lang="en-GB"/>
          </a:p>
        </p:txBody>
      </p:sp>
    </p:spTree>
    <p:extLst>
      <p:ext uri="{BB962C8B-B14F-4D97-AF65-F5344CB8AC3E}">
        <p14:creationId xmlns:p14="http://schemas.microsoft.com/office/powerpoint/2010/main" val="344169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How many</a:t>
            </a:r>
            <a:r>
              <a:rPr lang="en-GB" baseline="0" dirty="0" smtClean="0"/>
              <a:t> squares filled in shows how many portions of fruit or veg a product provides</a:t>
            </a:r>
          </a:p>
          <a:p>
            <a:pPr marL="171450" indent="-171450">
              <a:buFontTx/>
              <a:buChar char="-"/>
            </a:pPr>
            <a:r>
              <a:rPr lang="en-GB" baseline="0" dirty="0" smtClean="0"/>
              <a:t>Variety is key</a:t>
            </a:r>
          </a:p>
          <a:p>
            <a:pPr marL="171450" indent="-171450">
              <a:buFontTx/>
              <a:buChar char="-"/>
            </a:pPr>
            <a:r>
              <a:rPr lang="en-GB" baseline="0" dirty="0" smtClean="0"/>
              <a:t>Healthy adults should try to avoid consuming fruit and veg with added fat i.e. cream with fruit or butter on veg. fat free yoghurt accompanies fruit well. Also to note that over boiling veg can destroy their vitamin c content.</a:t>
            </a:r>
          </a:p>
        </p:txBody>
      </p:sp>
      <p:sp>
        <p:nvSpPr>
          <p:cNvPr id="4" name="Slide Number Placeholder 3"/>
          <p:cNvSpPr>
            <a:spLocks noGrp="1"/>
          </p:cNvSpPr>
          <p:nvPr>
            <p:ph type="sldNum" sz="quarter" idx="10"/>
          </p:nvPr>
        </p:nvSpPr>
        <p:spPr/>
        <p:txBody>
          <a:bodyPr/>
          <a:lstStyle/>
          <a:p>
            <a:fld id="{28E5FF13-FFC6-4F08-A6A2-BCF008B7D15D}" type="slidenum">
              <a:rPr lang="en-GB" smtClean="0"/>
              <a:t>12</a:t>
            </a:fld>
            <a:endParaRPr lang="en-GB"/>
          </a:p>
        </p:txBody>
      </p:sp>
    </p:spTree>
    <p:extLst>
      <p:ext uri="{BB962C8B-B14F-4D97-AF65-F5344CB8AC3E}">
        <p14:creationId xmlns:p14="http://schemas.microsoft.com/office/powerpoint/2010/main" val="764332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Fruit juice</a:t>
            </a:r>
            <a:r>
              <a:rPr lang="en-GB" baseline="0" dirty="0" smtClean="0"/>
              <a:t> can have as many calories as sugary pop, something to be aware of if you are aiming to control your weight.</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13</a:t>
            </a:fld>
            <a:endParaRPr lang="en-GB"/>
          </a:p>
        </p:txBody>
      </p:sp>
    </p:spTree>
    <p:extLst>
      <p:ext uri="{BB962C8B-B14F-4D97-AF65-F5344CB8AC3E}">
        <p14:creationId xmlns:p14="http://schemas.microsoft.com/office/powerpoint/2010/main" val="360476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Simple carbs have 1 or 2 units of</a:t>
            </a:r>
            <a:r>
              <a:rPr lang="en-GB" baseline="0" dirty="0" smtClean="0"/>
              <a:t> sugar. Easier for body to break down to glucose so get absorbed into blood </a:t>
            </a:r>
            <a:r>
              <a:rPr lang="en-GB" baseline="0" dirty="0" smtClean="0"/>
              <a:t>quicker</a:t>
            </a:r>
          </a:p>
          <a:p>
            <a:r>
              <a:rPr lang="en-GB" baseline="0" dirty="0" smtClean="0"/>
              <a:t>Complex/starchy </a:t>
            </a:r>
            <a:r>
              <a:rPr lang="en-GB" baseline="0" dirty="0" smtClean="0"/>
              <a:t>made of many units of sugar. Take longer to be metabolised so they provide a slower release of energy.</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14</a:t>
            </a:fld>
            <a:endParaRPr lang="en-GB"/>
          </a:p>
        </p:txBody>
      </p:sp>
    </p:spTree>
    <p:extLst>
      <p:ext uri="{BB962C8B-B14F-4D97-AF65-F5344CB8AC3E}">
        <p14:creationId xmlns:p14="http://schemas.microsoft.com/office/powerpoint/2010/main" val="168147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-XS CHO stored as fat, highlights why we need to eat it in the right proportions</a:t>
            </a:r>
          </a:p>
        </p:txBody>
      </p:sp>
      <p:sp>
        <p:nvSpPr>
          <p:cNvPr id="4" name="Slide Number Placeholder 3"/>
          <p:cNvSpPr>
            <a:spLocks noGrp="1"/>
          </p:cNvSpPr>
          <p:nvPr>
            <p:ph type="sldNum" sz="quarter" idx="10"/>
          </p:nvPr>
        </p:nvSpPr>
        <p:spPr/>
        <p:txBody>
          <a:bodyPr/>
          <a:lstStyle/>
          <a:p>
            <a:fld id="{28E5FF13-FFC6-4F08-A6A2-BCF008B7D15D}" type="slidenum">
              <a:rPr lang="en-GB" smtClean="0"/>
              <a:t>15</a:t>
            </a:fld>
            <a:endParaRPr lang="en-GB"/>
          </a:p>
        </p:txBody>
      </p:sp>
    </p:spTree>
    <p:extLst>
      <p:ext uri="{BB962C8B-B14F-4D97-AF65-F5344CB8AC3E}">
        <p14:creationId xmlns:p14="http://schemas.microsoft.com/office/powerpoint/2010/main" val="196139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Frying and roasting will mean the cooked carbohydrate product now has much</a:t>
            </a:r>
            <a:r>
              <a:rPr lang="en-GB" baseline="0" dirty="0" smtClean="0"/>
              <a:t> more energy than if it had been boiled, steamed or grilled.</a:t>
            </a:r>
          </a:p>
          <a:p>
            <a:pPr marL="457200" indent="-457200">
              <a:buFontTx/>
              <a:buChar char="-"/>
            </a:pPr>
            <a:r>
              <a:rPr lang="en-GB" sz="3200" dirty="0" smtClean="0"/>
              <a:t>Low fat diets tend to be higher in bad fats too which can increase the risk of heart disease.</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3200" baseline="0" dirty="0" smtClean="0"/>
              <a:t>- Research shows high carb diets are most beneficial to health</a:t>
            </a:r>
          </a:p>
          <a:p>
            <a:pPr marL="457200" marR="0" lvl="1" indent="-457200" algn="l" defTabSz="914400" rtl="0" eaLnBrk="1" fontAlgn="auto" latinLnBrk="0" hangingPunct="1">
              <a:lnSpc>
                <a:spcPct val="100000"/>
              </a:lnSpc>
              <a:spcBef>
                <a:spcPts val="0"/>
              </a:spcBef>
              <a:spcAft>
                <a:spcPts val="0"/>
              </a:spcAft>
              <a:buClrTx/>
              <a:buSzTx/>
              <a:buFontTx/>
              <a:buChar char="-"/>
              <a:tabLst/>
              <a:defRPr/>
            </a:pPr>
            <a:endParaRPr lang="en-GB" sz="3200" dirty="0" smtClean="0"/>
          </a:p>
        </p:txBody>
      </p:sp>
      <p:sp>
        <p:nvSpPr>
          <p:cNvPr id="4" name="Slide Number Placeholder 3"/>
          <p:cNvSpPr>
            <a:spLocks noGrp="1"/>
          </p:cNvSpPr>
          <p:nvPr>
            <p:ph type="sldNum" sz="quarter" idx="10"/>
          </p:nvPr>
        </p:nvSpPr>
        <p:spPr/>
        <p:txBody>
          <a:bodyPr/>
          <a:lstStyle/>
          <a:p>
            <a:fld id="{28E5FF13-FFC6-4F08-A6A2-BCF008B7D15D}" type="slidenum">
              <a:rPr lang="en-GB" smtClean="0"/>
              <a:t>16</a:t>
            </a:fld>
            <a:endParaRPr lang="en-GB"/>
          </a:p>
        </p:txBody>
      </p:sp>
    </p:spTree>
    <p:extLst>
      <p:ext uri="{BB962C8B-B14F-4D97-AF65-F5344CB8AC3E}">
        <p14:creationId xmlns:p14="http://schemas.microsoft.com/office/powerpoint/2010/main" val="162340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grain is the seed</a:t>
            </a:r>
            <a:r>
              <a:rPr lang="en-GB" baseline="0" dirty="0" smtClean="0"/>
              <a:t> of these cereal crops</a:t>
            </a:r>
          </a:p>
          <a:p>
            <a:r>
              <a:rPr lang="en-GB" baseline="0" dirty="0" smtClean="0"/>
              <a:t>By removing the bran and germ (white bread, pasta, rice </a:t>
            </a:r>
            <a:r>
              <a:rPr lang="en-GB" baseline="0" dirty="0" err="1" smtClean="0"/>
              <a:t>etc</a:t>
            </a:r>
            <a:r>
              <a:rPr lang="en-GB" baseline="0" dirty="0" smtClean="0"/>
              <a:t>) you can see that a lot of the fibre and nutrients including B and E vitamins are removed</a:t>
            </a:r>
          </a:p>
          <a:p>
            <a:r>
              <a:rPr lang="en-GB" baseline="0" dirty="0" smtClean="0"/>
              <a:t>Fibre reduces transit time therefore reducing the time when damaging substances may be in contact with the gut wall whilst providing a thriving environment for good bacteria which produce gut protective substances</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17</a:t>
            </a:fld>
            <a:endParaRPr lang="en-GB"/>
          </a:p>
        </p:txBody>
      </p:sp>
    </p:spTree>
    <p:extLst>
      <p:ext uri="{BB962C8B-B14F-4D97-AF65-F5344CB8AC3E}">
        <p14:creationId xmlns:p14="http://schemas.microsoft.com/office/powerpoint/2010/main" val="363388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-Poultry</a:t>
            </a:r>
            <a:r>
              <a:rPr lang="en-GB" baseline="0" dirty="0" smtClean="0"/>
              <a:t> meat has increased considerably in fat content over recent years. White breast meat with no skin has the least amount of fat.</a:t>
            </a:r>
          </a:p>
          <a:p>
            <a:pPr marL="0" marR="0" lvl="3" indent="0" algn="l" defTabSz="914400" rtl="0" eaLnBrk="1" fontAlgn="auto" latinLnBrk="0" hangingPunct="1">
              <a:lnSpc>
                <a:spcPct val="100000"/>
              </a:lnSpc>
              <a:spcBef>
                <a:spcPts val="0"/>
              </a:spcBef>
              <a:spcAft>
                <a:spcPts val="0"/>
              </a:spcAft>
              <a:buClrTx/>
              <a:buSzTx/>
              <a:buFontTx/>
              <a:buNone/>
              <a:tabLst/>
              <a:defRPr/>
            </a:pPr>
            <a:r>
              <a:rPr lang="en-GB" baseline="0" dirty="0" smtClean="0"/>
              <a:t>- Omega 3 sources </a:t>
            </a:r>
            <a:r>
              <a:rPr lang="en-GB" dirty="0" smtClean="0"/>
              <a:t>in descending order of quantity of omega 3</a:t>
            </a:r>
          </a:p>
          <a:p>
            <a:r>
              <a:rPr lang="en-GB" dirty="0" smtClean="0"/>
              <a:t>-</a:t>
            </a:r>
            <a:r>
              <a:rPr lang="en-GB" baseline="0" dirty="0" smtClean="0"/>
              <a:t> Eggs contain dietary cholesterol however this has little effect blood cholesterol levels</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19</a:t>
            </a:fld>
            <a:endParaRPr lang="en-GB"/>
          </a:p>
        </p:txBody>
      </p:sp>
    </p:spTree>
    <p:extLst>
      <p:ext uri="{BB962C8B-B14F-4D97-AF65-F5344CB8AC3E}">
        <p14:creationId xmlns:p14="http://schemas.microsoft.com/office/powerpoint/2010/main" val="339309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Low fat dairy products contain the same amounts of calcium and protein as their full fat alternatives but less fat and energy</a:t>
            </a:r>
          </a:p>
          <a:p>
            <a:pPr marL="171450" indent="-171450">
              <a:buFontTx/>
              <a:buChar char="-"/>
            </a:pPr>
            <a:r>
              <a:rPr lang="en-GB" baseline="0" dirty="0" smtClean="0"/>
              <a:t>Research suggests soya milk may be beneficial in lowering bad cholesterol</a:t>
            </a:r>
          </a:p>
        </p:txBody>
      </p:sp>
      <p:sp>
        <p:nvSpPr>
          <p:cNvPr id="4" name="Slide Number Placeholder 3"/>
          <p:cNvSpPr>
            <a:spLocks noGrp="1"/>
          </p:cNvSpPr>
          <p:nvPr>
            <p:ph type="sldNum" sz="quarter" idx="10"/>
          </p:nvPr>
        </p:nvSpPr>
        <p:spPr/>
        <p:txBody>
          <a:bodyPr/>
          <a:lstStyle/>
          <a:p>
            <a:fld id="{28E5FF13-FFC6-4F08-A6A2-BCF008B7D15D}" type="slidenum">
              <a:rPr lang="en-GB" smtClean="0"/>
              <a:t>20</a:t>
            </a:fld>
            <a:endParaRPr lang="en-GB"/>
          </a:p>
        </p:txBody>
      </p:sp>
    </p:spTree>
    <p:extLst>
      <p:ext uri="{BB962C8B-B14F-4D97-AF65-F5344CB8AC3E}">
        <p14:creationId xmlns:p14="http://schemas.microsoft.com/office/powerpoint/2010/main" val="1796415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Saturated – hard at room temp</a:t>
            </a:r>
          </a:p>
          <a:p>
            <a:pPr marL="171450" indent="-171450">
              <a:buFontTx/>
              <a:buChar char="-"/>
            </a:pPr>
            <a:r>
              <a:rPr lang="en-GB" dirty="0" smtClean="0"/>
              <a:t>Trans</a:t>
            </a:r>
            <a:r>
              <a:rPr lang="en-GB" baseline="0" dirty="0" smtClean="0"/>
              <a:t> – veg oils that have been processed to make them hard (on ingredients list as partially hydrogenated veg oil)</a:t>
            </a:r>
            <a:endParaRPr lang="en-GB" dirty="0" smtClean="0"/>
          </a:p>
          <a:p>
            <a:pPr marL="171450" indent="-171450">
              <a:buFontTx/>
              <a:buChar char="-"/>
            </a:pPr>
            <a:r>
              <a:rPr lang="en-GB" dirty="0" smtClean="0"/>
              <a:t>It</a:t>
            </a:r>
            <a:r>
              <a:rPr lang="en-GB" baseline="0" dirty="0" smtClean="0"/>
              <a:t> is recommended to reduce sat &amp; trans fats and increase mono and polyunsaturated fats for heart and overall health.</a:t>
            </a:r>
            <a:endParaRPr lang="en-GB" dirty="0" smtClean="0"/>
          </a:p>
        </p:txBody>
      </p:sp>
      <p:sp>
        <p:nvSpPr>
          <p:cNvPr id="4" name="Slide Number Placeholder 3"/>
          <p:cNvSpPr>
            <a:spLocks noGrp="1"/>
          </p:cNvSpPr>
          <p:nvPr>
            <p:ph type="sldNum" sz="quarter" idx="10"/>
          </p:nvPr>
        </p:nvSpPr>
        <p:spPr/>
        <p:txBody>
          <a:bodyPr/>
          <a:lstStyle/>
          <a:p>
            <a:fld id="{28E5FF13-FFC6-4F08-A6A2-BCF008B7D15D}" type="slidenum">
              <a:rPr lang="en-GB" smtClean="0"/>
              <a:t>22</a:t>
            </a:fld>
            <a:endParaRPr lang="en-GB"/>
          </a:p>
        </p:txBody>
      </p:sp>
    </p:spTree>
    <p:extLst>
      <p:ext uri="{BB962C8B-B14F-4D97-AF65-F5344CB8AC3E}">
        <p14:creationId xmlns:p14="http://schemas.microsoft.com/office/powerpoint/2010/main" val="93323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Tinned tuna</a:t>
            </a:r>
            <a:r>
              <a:rPr lang="en-GB" baseline="0" dirty="0" smtClean="0"/>
              <a:t> – canning process removes omega 3</a:t>
            </a:r>
          </a:p>
        </p:txBody>
      </p:sp>
      <p:sp>
        <p:nvSpPr>
          <p:cNvPr id="4" name="Slide Number Placeholder 3"/>
          <p:cNvSpPr>
            <a:spLocks noGrp="1"/>
          </p:cNvSpPr>
          <p:nvPr>
            <p:ph type="sldNum" sz="quarter" idx="10"/>
          </p:nvPr>
        </p:nvSpPr>
        <p:spPr/>
        <p:txBody>
          <a:bodyPr/>
          <a:lstStyle/>
          <a:p>
            <a:fld id="{28E5FF13-FFC6-4F08-A6A2-BCF008B7D15D}" type="slidenum">
              <a:rPr lang="en-GB" smtClean="0"/>
              <a:t>23</a:t>
            </a:fld>
            <a:endParaRPr lang="en-GB"/>
          </a:p>
        </p:txBody>
      </p:sp>
    </p:spTree>
    <p:extLst>
      <p:ext uri="{BB962C8B-B14F-4D97-AF65-F5344CB8AC3E}">
        <p14:creationId xmlns:p14="http://schemas.microsoft.com/office/powerpoint/2010/main" val="24428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3</a:t>
            </a:fld>
            <a:endParaRPr lang="en-GB"/>
          </a:p>
        </p:txBody>
      </p:sp>
    </p:spTree>
    <p:extLst>
      <p:ext uri="{BB962C8B-B14F-4D97-AF65-F5344CB8AC3E}">
        <p14:creationId xmlns:p14="http://schemas.microsoft.com/office/powerpoint/2010/main" val="1277966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Lowering</a:t>
            </a:r>
            <a:r>
              <a:rPr lang="en-GB" baseline="0" dirty="0" smtClean="0"/>
              <a:t> salt intake it is possible to reduce your blood pressure and therefore reduce your risk of developing heart disease and stroke</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25</a:t>
            </a:fld>
            <a:endParaRPr lang="en-GB"/>
          </a:p>
        </p:txBody>
      </p:sp>
    </p:spTree>
    <p:extLst>
      <p:ext uri="{BB962C8B-B14F-4D97-AF65-F5344CB8AC3E}">
        <p14:creationId xmlns:p14="http://schemas.microsoft.com/office/powerpoint/2010/main" val="1662953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Internet: NHS.uk 5 a day website</a:t>
            </a:r>
            <a:r>
              <a:rPr lang="en-GB" baseline="0" dirty="0" smtClean="0"/>
              <a:t> from the ‘Fuel for Living’ recipe Booklet, available to download. This recipe can be adapted to make chilli con carne (add spice), lasagne (choose lasagne sheets and add white sauce)</a:t>
            </a:r>
          </a:p>
          <a:p>
            <a:r>
              <a:rPr lang="en-GB" baseline="0" dirty="0" smtClean="0"/>
              <a:t>- You can see that a serving of this </a:t>
            </a:r>
            <a:r>
              <a:rPr lang="en-GB" baseline="0" dirty="0" err="1" smtClean="0"/>
              <a:t>Spag</a:t>
            </a:r>
            <a:r>
              <a:rPr lang="en-GB" baseline="0" dirty="0" smtClean="0"/>
              <a:t> </a:t>
            </a:r>
            <a:r>
              <a:rPr lang="en-GB" baseline="0" dirty="0" err="1" smtClean="0"/>
              <a:t>bol</a:t>
            </a:r>
            <a:r>
              <a:rPr lang="en-GB" baseline="0" dirty="0" smtClean="0"/>
              <a:t> has been calculated to cost 83p (dependant on where you shop), consider how much it might cost to buy this from a restaurant or how much the cost of some pre-cooked versions of this meal could be, which may contain more salt, saturated fat and less of the 5 a day target</a:t>
            </a:r>
          </a:p>
          <a:p>
            <a:r>
              <a:rPr lang="en-GB" baseline="0" dirty="0" smtClean="0"/>
              <a:t>- Consuming a healthy diet doesn’t have to be expensive!</a:t>
            </a:r>
          </a:p>
          <a:p>
            <a:r>
              <a:rPr lang="en-GB" baseline="0" dirty="0" smtClean="0"/>
              <a:t>- Can freeze portions if you have left overs</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27</a:t>
            </a:fld>
            <a:endParaRPr lang="en-GB"/>
          </a:p>
        </p:txBody>
      </p:sp>
    </p:spTree>
    <p:extLst>
      <p:ext uri="{BB962C8B-B14F-4D97-AF65-F5344CB8AC3E}">
        <p14:creationId xmlns:p14="http://schemas.microsoft.com/office/powerpoint/2010/main" val="2349559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500Kcal reduction in energy daily can result in healthy weight loss of 1-2lbs</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30</a:t>
            </a:fld>
            <a:endParaRPr lang="en-GB"/>
          </a:p>
        </p:txBody>
      </p:sp>
    </p:spTree>
    <p:extLst>
      <p:ext uri="{BB962C8B-B14F-4D97-AF65-F5344CB8AC3E}">
        <p14:creationId xmlns:p14="http://schemas.microsoft.com/office/powerpoint/2010/main" val="2306443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Food manufacturers portion sizes may be different to</a:t>
            </a:r>
            <a:r>
              <a:rPr lang="en-GB" baseline="0" dirty="0" smtClean="0"/>
              <a:t> ours!</a:t>
            </a:r>
            <a:endParaRPr lang="en-GB" dirty="0" smtClean="0"/>
          </a:p>
          <a:p>
            <a:r>
              <a:rPr lang="en-GB" dirty="0" smtClean="0"/>
              <a:t>Government</a:t>
            </a:r>
            <a:r>
              <a:rPr lang="en-GB" baseline="0" dirty="0" smtClean="0"/>
              <a:t> are in the process of working with food manufacturers to bring in a UK wide traffic light system to reduce confusion around food labelling and differences in branded labels</a:t>
            </a:r>
          </a:p>
          <a:p>
            <a:r>
              <a:rPr lang="en-GB" baseline="0" dirty="0" smtClean="0"/>
              <a:t>Can find info </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31</a:t>
            </a:fld>
            <a:endParaRPr lang="en-GB"/>
          </a:p>
        </p:txBody>
      </p:sp>
    </p:spTree>
    <p:extLst>
      <p:ext uri="{BB962C8B-B14F-4D97-AF65-F5344CB8AC3E}">
        <p14:creationId xmlns:p14="http://schemas.microsoft.com/office/powerpoint/2010/main" val="1535488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33</a:t>
            </a:fld>
            <a:endParaRPr lang="en-GB"/>
          </a:p>
        </p:txBody>
      </p:sp>
    </p:spTree>
    <p:extLst>
      <p:ext uri="{BB962C8B-B14F-4D97-AF65-F5344CB8AC3E}">
        <p14:creationId xmlns:p14="http://schemas.microsoft.com/office/powerpoint/2010/main" val="2100374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you would like more in depth, tailored advice about your diet or specific medical condition ask your GP to refer you to a dietitian</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34</a:t>
            </a:fld>
            <a:endParaRPr lang="en-GB"/>
          </a:p>
        </p:txBody>
      </p:sp>
    </p:spTree>
    <p:extLst>
      <p:ext uri="{BB962C8B-B14F-4D97-AF65-F5344CB8AC3E}">
        <p14:creationId xmlns:p14="http://schemas.microsoft.com/office/powerpoint/2010/main" val="368100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4</a:t>
            </a:fld>
            <a:endParaRPr lang="en-GB"/>
          </a:p>
        </p:txBody>
      </p:sp>
    </p:spTree>
    <p:extLst>
      <p:ext uri="{BB962C8B-B14F-4D97-AF65-F5344CB8AC3E}">
        <p14:creationId xmlns:p14="http://schemas.microsoft.com/office/powerpoint/2010/main" val="18548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5</a:t>
            </a:fld>
            <a:endParaRPr lang="en-GB"/>
          </a:p>
        </p:txBody>
      </p:sp>
    </p:spTree>
    <p:extLst>
      <p:ext uri="{BB962C8B-B14F-4D97-AF65-F5344CB8AC3E}">
        <p14:creationId xmlns:p14="http://schemas.microsoft.com/office/powerpoint/2010/main" val="309622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6</a:t>
            </a:fld>
            <a:endParaRPr lang="en-GB"/>
          </a:p>
        </p:txBody>
      </p:sp>
    </p:spTree>
    <p:extLst>
      <p:ext uri="{BB962C8B-B14F-4D97-AF65-F5344CB8AC3E}">
        <p14:creationId xmlns:p14="http://schemas.microsoft.com/office/powerpoint/2010/main" val="7160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8</a:t>
            </a:fld>
            <a:endParaRPr lang="en-GB"/>
          </a:p>
        </p:txBody>
      </p:sp>
    </p:spTree>
    <p:extLst>
      <p:ext uri="{BB962C8B-B14F-4D97-AF65-F5344CB8AC3E}">
        <p14:creationId xmlns:p14="http://schemas.microsoft.com/office/powerpoint/2010/main" val="369795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smtClean="0">
                <a:solidFill>
                  <a:schemeClr val="tx1"/>
                </a:solidFill>
                <a:effectLst/>
                <a:latin typeface="+mn-lt"/>
                <a:ea typeface="+mn-ea"/>
                <a:cs typeface="+mn-cs"/>
              </a:rPr>
              <a:t>The eatwell plate shows how much of what most adults eat should come from each food group. This includes everything you eat during the day, including snacks.</a:t>
            </a:r>
            <a:br>
              <a:rPr lang="en-GB" sz="1200" b="0" i="0" kern="1200" smtClean="0">
                <a:solidFill>
                  <a:schemeClr val="tx1"/>
                </a:solidFill>
                <a:effectLst/>
                <a:latin typeface="+mn-lt"/>
                <a:ea typeface="+mn-ea"/>
                <a:cs typeface="+mn-cs"/>
              </a:rPr>
            </a:br>
            <a:r>
              <a:rPr lang="en-GB" sz="1200" b="0" i="0" kern="1200" smtClean="0">
                <a:solidFill>
                  <a:schemeClr val="tx1"/>
                </a:solidFill>
                <a:effectLst/>
                <a:latin typeface="+mn-lt"/>
                <a:ea typeface="+mn-ea"/>
                <a:cs typeface="+mn-cs"/>
              </a:rPr>
              <a:t>So, try to eat:</a:t>
            </a:r>
            <a:br>
              <a:rPr lang="en-GB" sz="1200" b="0" i="0" kern="1200" smtClean="0">
                <a:solidFill>
                  <a:schemeClr val="tx1"/>
                </a:solidFill>
                <a:effectLst/>
                <a:latin typeface="+mn-lt"/>
                <a:ea typeface="+mn-ea"/>
                <a:cs typeface="+mn-cs"/>
              </a:rPr>
            </a:br>
            <a:r>
              <a:rPr lang="en-GB" sz="1200" b="0" i="0" kern="1200" smtClean="0">
                <a:solidFill>
                  <a:schemeClr val="tx1"/>
                </a:solidFill>
                <a:effectLst/>
                <a:latin typeface="+mn-lt"/>
                <a:ea typeface="+mn-ea"/>
                <a:cs typeface="+mn-cs"/>
              </a:rPr>
              <a:t>– plenty of fruit and vegetables</a:t>
            </a:r>
            <a:br>
              <a:rPr lang="en-GB" sz="1200" b="0" i="0" kern="1200" smtClean="0">
                <a:solidFill>
                  <a:schemeClr val="tx1"/>
                </a:solidFill>
                <a:effectLst/>
                <a:latin typeface="+mn-lt"/>
                <a:ea typeface="+mn-ea"/>
                <a:cs typeface="+mn-cs"/>
              </a:rPr>
            </a:br>
            <a:r>
              <a:rPr lang="en-GB" sz="1200" b="0" i="0" kern="1200" smtClean="0">
                <a:solidFill>
                  <a:schemeClr val="tx1"/>
                </a:solidFill>
                <a:effectLst/>
                <a:latin typeface="+mn-lt"/>
                <a:ea typeface="+mn-ea"/>
                <a:cs typeface="+mn-cs"/>
              </a:rPr>
              <a:t>– plenty of bread, rice, potatoes, pasta and other starchy foods – choose wholegrain varieties whenever you can</a:t>
            </a:r>
            <a:br>
              <a:rPr lang="en-GB" sz="1200" b="0" i="0" kern="1200" smtClean="0">
                <a:solidFill>
                  <a:schemeClr val="tx1"/>
                </a:solidFill>
                <a:effectLst/>
                <a:latin typeface="+mn-lt"/>
                <a:ea typeface="+mn-ea"/>
                <a:cs typeface="+mn-cs"/>
              </a:rPr>
            </a:br>
            <a:r>
              <a:rPr lang="en-GB" sz="1200" b="0" i="0" kern="1200" smtClean="0">
                <a:solidFill>
                  <a:schemeClr val="tx1"/>
                </a:solidFill>
                <a:effectLst/>
                <a:latin typeface="+mn-lt"/>
                <a:ea typeface="+mn-ea"/>
                <a:cs typeface="+mn-cs"/>
              </a:rPr>
              <a:t>– some milk and dairy foods</a:t>
            </a:r>
            <a:br>
              <a:rPr lang="en-GB" sz="1200" b="0" i="0" kern="1200" smtClean="0">
                <a:solidFill>
                  <a:schemeClr val="tx1"/>
                </a:solidFill>
                <a:effectLst/>
                <a:latin typeface="+mn-lt"/>
                <a:ea typeface="+mn-ea"/>
                <a:cs typeface="+mn-cs"/>
              </a:rPr>
            </a:br>
            <a:r>
              <a:rPr lang="en-GB" sz="1200" b="0" i="0" kern="1200" smtClean="0">
                <a:solidFill>
                  <a:schemeClr val="tx1"/>
                </a:solidFill>
                <a:effectLst/>
                <a:latin typeface="+mn-lt"/>
                <a:ea typeface="+mn-ea"/>
                <a:cs typeface="+mn-cs"/>
              </a:rPr>
              <a:t>– some meat, fish, eggs, beans and other non-dairy sources of protein</a:t>
            </a:r>
            <a:br>
              <a:rPr lang="en-GB" sz="1200" b="0" i="0" kern="1200" smtClean="0">
                <a:solidFill>
                  <a:schemeClr val="tx1"/>
                </a:solidFill>
                <a:effectLst/>
                <a:latin typeface="+mn-lt"/>
                <a:ea typeface="+mn-ea"/>
                <a:cs typeface="+mn-cs"/>
              </a:rPr>
            </a:br>
            <a:r>
              <a:rPr lang="en-GB" sz="1200" b="0" i="0" kern="1200" smtClean="0">
                <a:solidFill>
                  <a:schemeClr val="tx1"/>
                </a:solidFill>
                <a:effectLst/>
                <a:latin typeface="+mn-lt"/>
                <a:ea typeface="+mn-ea"/>
                <a:cs typeface="+mn-cs"/>
              </a:rPr>
              <a:t>– just a small amount of foods and drinks high in fat and/or sugar</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E5FF13-FFC6-4F08-A6A2-BCF008B7D15D}" type="slidenum">
              <a:rPr lang="en-GB" smtClean="0"/>
              <a:t>9</a:t>
            </a:fld>
            <a:endParaRPr lang="en-GB"/>
          </a:p>
        </p:txBody>
      </p:sp>
    </p:spTree>
    <p:extLst>
      <p:ext uri="{BB962C8B-B14F-4D97-AF65-F5344CB8AC3E}">
        <p14:creationId xmlns:p14="http://schemas.microsoft.com/office/powerpoint/2010/main" val="115873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a:t>
            </a:r>
            <a:r>
              <a:rPr lang="en-GB" baseline="0" dirty="0" smtClean="0"/>
              <a:t> get all the vitamins and minerals you need from eating a balanced diet meaning most people don’t need a multivitamin supplement</a:t>
            </a:r>
          </a:p>
          <a:p>
            <a:r>
              <a:rPr lang="en-GB" baseline="0" dirty="0" smtClean="0"/>
              <a:t>-Most meals we eat are ‘composite/combination’ ones, made up of a mixture of food groups, i.e. sandwich, casserole, pasta dishes. Need to consider how much of each food group the meal consists of and check if your intakes fitting with the suggested proportions</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10</a:t>
            </a:fld>
            <a:endParaRPr lang="en-GB"/>
          </a:p>
        </p:txBody>
      </p:sp>
    </p:spTree>
    <p:extLst>
      <p:ext uri="{BB962C8B-B14F-4D97-AF65-F5344CB8AC3E}">
        <p14:creationId xmlns:p14="http://schemas.microsoft.com/office/powerpoint/2010/main" val="421076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Antioxidant – a substance that protects</a:t>
            </a:r>
            <a:r>
              <a:rPr lang="en-GB" baseline="0" dirty="0" smtClean="0"/>
              <a:t> our cells from oxidative damage (i.e. it prolongs the health of our cells). This diet provides a healthy intake for our whole body system, even down to our individual cells!</a:t>
            </a:r>
            <a:endParaRPr lang="en-GB" dirty="0"/>
          </a:p>
        </p:txBody>
      </p:sp>
      <p:sp>
        <p:nvSpPr>
          <p:cNvPr id="4" name="Slide Number Placeholder 3"/>
          <p:cNvSpPr>
            <a:spLocks noGrp="1"/>
          </p:cNvSpPr>
          <p:nvPr>
            <p:ph type="sldNum" sz="quarter" idx="10"/>
          </p:nvPr>
        </p:nvSpPr>
        <p:spPr/>
        <p:txBody>
          <a:bodyPr/>
          <a:lstStyle/>
          <a:p>
            <a:fld id="{28E5FF13-FFC6-4F08-A6A2-BCF008B7D15D}" type="slidenum">
              <a:rPr lang="en-GB" smtClean="0"/>
              <a:t>11</a:t>
            </a:fld>
            <a:endParaRPr lang="en-GB"/>
          </a:p>
        </p:txBody>
      </p:sp>
    </p:spTree>
    <p:extLst>
      <p:ext uri="{BB962C8B-B14F-4D97-AF65-F5344CB8AC3E}">
        <p14:creationId xmlns:p14="http://schemas.microsoft.com/office/powerpoint/2010/main" val="401491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9A94B7-7EDC-4ABD-905F-2FEA80238F26}" type="datetimeFigureOut">
              <a:rPr lang="en-GB" smtClean="0"/>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419649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A94B7-7EDC-4ABD-905F-2FEA80238F26}" type="datetimeFigureOut">
              <a:rPr lang="en-GB" smtClean="0"/>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334101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A94B7-7EDC-4ABD-905F-2FEA80238F26}" type="datetimeFigureOut">
              <a:rPr lang="en-GB" smtClean="0"/>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247844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A94B7-7EDC-4ABD-905F-2FEA80238F26}" type="datetimeFigureOut">
              <a:rPr lang="en-GB" smtClean="0"/>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220109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9A94B7-7EDC-4ABD-905F-2FEA80238F26}" type="datetimeFigureOut">
              <a:rPr lang="en-GB" smtClean="0"/>
              <a:t>03/10/2012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164834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9A94B7-7EDC-4ABD-905F-2FEA80238F26}" type="datetimeFigureOut">
              <a:rPr lang="en-GB" smtClean="0"/>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111924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9A94B7-7EDC-4ABD-905F-2FEA80238F26}" type="datetimeFigureOut">
              <a:rPr lang="en-GB" smtClean="0"/>
              <a:t>03/10/2012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411769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9A94B7-7EDC-4ABD-905F-2FEA80238F26}" type="datetimeFigureOut">
              <a:rPr lang="en-GB" smtClean="0"/>
              <a:t>03/10/2012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422254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A94B7-7EDC-4ABD-905F-2FEA80238F26}" type="datetimeFigureOut">
              <a:rPr lang="en-GB" smtClean="0"/>
              <a:t>03/10/2012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61063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A94B7-7EDC-4ABD-905F-2FEA80238F26}" type="datetimeFigureOut">
              <a:rPr lang="en-GB" smtClean="0"/>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282438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A94B7-7EDC-4ABD-905F-2FEA80238F26}" type="datetimeFigureOut">
              <a:rPr lang="en-GB" smtClean="0"/>
              <a:t>03/10/2012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4AE99-5CCD-445F-94F0-AB02F3D232A4}" type="slidenum">
              <a:rPr lang="en-GB" smtClean="0"/>
              <a:t>‹#›</a:t>
            </a:fld>
            <a:endParaRPr lang="en-GB"/>
          </a:p>
        </p:txBody>
      </p:sp>
    </p:spTree>
    <p:extLst>
      <p:ext uri="{BB962C8B-B14F-4D97-AF65-F5344CB8AC3E}">
        <p14:creationId xmlns:p14="http://schemas.microsoft.com/office/powerpoint/2010/main" val="16006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47000" b="-4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A94B7-7EDC-4ABD-905F-2FEA80238F26}" type="datetimeFigureOut">
              <a:rPr lang="en-GB" smtClean="0"/>
              <a:t>03/10/2012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4AE99-5CCD-445F-94F0-AB02F3D232A4}" type="slidenum">
              <a:rPr lang="en-GB" smtClean="0"/>
              <a:t>‹#›</a:t>
            </a:fld>
            <a:endParaRPr lang="en-GB"/>
          </a:p>
        </p:txBody>
      </p:sp>
    </p:spTree>
    <p:extLst>
      <p:ext uri="{BB962C8B-B14F-4D97-AF65-F5344CB8AC3E}">
        <p14:creationId xmlns:p14="http://schemas.microsoft.com/office/powerpoint/2010/main" val="46552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raftstylish.com/assets/uploads/posts/40252/fish1_lg.jp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http://www.eatwell.gov.uk/multimedia/images/document/fsafoodlabels.jp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Leading a Healthy Lifestyle</a:t>
            </a:r>
            <a:endParaRPr lang="en-GB" b="1" dirty="0"/>
          </a:p>
        </p:txBody>
      </p:sp>
      <p:sp>
        <p:nvSpPr>
          <p:cNvPr id="3" name="Subtitle 2"/>
          <p:cNvSpPr>
            <a:spLocks noGrp="1"/>
          </p:cNvSpPr>
          <p:nvPr>
            <p:ph type="subTitle" idx="1"/>
          </p:nvPr>
        </p:nvSpPr>
        <p:spPr/>
        <p:txBody>
          <a:bodyPr/>
          <a:lstStyle/>
          <a:p>
            <a:r>
              <a:rPr lang="en-GB" dirty="0" smtClean="0">
                <a:solidFill>
                  <a:schemeClr val="tx1"/>
                </a:solidFill>
              </a:rPr>
              <a:t>Sarah Brook BSc, RD</a:t>
            </a:r>
          </a:p>
          <a:p>
            <a:r>
              <a:rPr lang="en-GB" dirty="0" smtClean="0">
                <a:solidFill>
                  <a:schemeClr val="tx1"/>
                </a:solidFill>
              </a:rPr>
              <a:t>Dietitian at Pilgrim Hospital</a:t>
            </a:r>
            <a:endParaRPr lang="en-GB" dirty="0">
              <a:solidFill>
                <a:schemeClr val="tx1"/>
              </a:solidFill>
            </a:endParaRPr>
          </a:p>
        </p:txBody>
      </p:sp>
      <p:pic>
        <p:nvPicPr>
          <p:cNvPr id="1026" name="Picture 2" descr="http://www.hpc-uk.org/images/HPC_reg-logo_CMY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592679"/>
            <a:ext cx="1232023" cy="12653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b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492" y="5796713"/>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68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84168" y="6581001"/>
            <a:ext cx="3059832" cy="276999"/>
          </a:xfrm>
          <a:prstGeom prst="rect">
            <a:avLst/>
          </a:prstGeom>
          <a:noFill/>
        </p:spPr>
        <p:txBody>
          <a:bodyPr wrap="square" rtlCol="0">
            <a:spAutoFit/>
          </a:bodyPr>
          <a:lstStyle/>
          <a:p>
            <a:pPr algn="r"/>
            <a:r>
              <a:rPr lang="en-GB" sz="1200" dirty="0" smtClean="0"/>
              <a:t>Proportions taken from food.gov.uk website</a:t>
            </a:r>
            <a:endParaRPr lang="en-GB"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61525157"/>
              </p:ext>
            </p:extLst>
          </p:nvPr>
        </p:nvGraphicFramePr>
        <p:xfrm>
          <a:off x="457200" y="404664"/>
          <a:ext cx="8229600" cy="572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370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rah\AppData\Local\Microsoft\Windows\Temporary Internet Files\Content.IE5\LYOM7L37\MP90044830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4991"/>
            <a:ext cx="9144000" cy="693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404664"/>
            <a:ext cx="8229600" cy="1143000"/>
          </a:xfrm>
        </p:spPr>
        <p:txBody>
          <a:bodyPr/>
          <a:lstStyle/>
          <a:p>
            <a:r>
              <a:rPr lang="en-GB" b="1" dirty="0" smtClean="0"/>
              <a:t>Why 5 a Day?</a:t>
            </a:r>
            <a:endParaRPr lang="en-GB" b="1" dirty="0"/>
          </a:p>
        </p:txBody>
      </p:sp>
      <p:sp>
        <p:nvSpPr>
          <p:cNvPr id="5" name="TextBox 4"/>
          <p:cNvSpPr txBox="1"/>
          <p:nvPr/>
        </p:nvSpPr>
        <p:spPr>
          <a:xfrm>
            <a:off x="1259632" y="1412776"/>
            <a:ext cx="6192688" cy="4693593"/>
          </a:xfrm>
          <a:prstGeom prst="rect">
            <a:avLst/>
          </a:prstGeom>
          <a:noFill/>
        </p:spPr>
        <p:txBody>
          <a:bodyPr wrap="square" rtlCol="0">
            <a:spAutoFit/>
          </a:bodyPr>
          <a:lstStyle/>
          <a:p>
            <a:pPr algn="ctr"/>
            <a:r>
              <a:rPr lang="en-GB" sz="2500" dirty="0" smtClean="0"/>
              <a:t>400g fruit and vegetables a day can help us to stay healthy</a:t>
            </a:r>
          </a:p>
          <a:p>
            <a:endParaRPr lang="en-GB" sz="2500" dirty="0" smtClean="0"/>
          </a:p>
          <a:p>
            <a:pPr marL="285750" indent="-285750">
              <a:buFont typeface="Arial" pitchFamily="34" charset="0"/>
              <a:buChar char="•"/>
            </a:pPr>
            <a:r>
              <a:rPr lang="en-GB" sz="2500" dirty="0" smtClean="0"/>
              <a:t>Great source of antioxidants, vitamins and minerals</a:t>
            </a:r>
          </a:p>
          <a:p>
            <a:pPr marL="285750" indent="-285750">
              <a:buFont typeface="Arial" pitchFamily="34" charset="0"/>
              <a:buChar char="•"/>
            </a:pPr>
            <a:r>
              <a:rPr lang="en-GB" sz="2500" dirty="0" smtClean="0"/>
              <a:t>Make a good healthy, handy and sometimes cheap snack i.e. banana 19p!</a:t>
            </a:r>
          </a:p>
          <a:p>
            <a:pPr marL="285750" indent="-285750">
              <a:buFont typeface="Arial" pitchFamily="34" charset="0"/>
              <a:buChar char="•"/>
            </a:pPr>
            <a:r>
              <a:rPr lang="en-GB" sz="2500" dirty="0" smtClean="0"/>
              <a:t>Help to prevent constipation due to their high dietary fibre content</a:t>
            </a:r>
          </a:p>
          <a:p>
            <a:pPr marL="285750" indent="-285750">
              <a:buFont typeface="Arial" pitchFamily="34" charset="0"/>
              <a:buChar char="•"/>
            </a:pPr>
            <a:r>
              <a:rPr lang="en-GB" sz="2500" dirty="0"/>
              <a:t>M</a:t>
            </a:r>
            <a:r>
              <a:rPr lang="en-GB" sz="2500" dirty="0" smtClean="0"/>
              <a:t>ay reduce </a:t>
            </a:r>
            <a:r>
              <a:rPr lang="en-GB" sz="2500" dirty="0"/>
              <a:t>risk of </a:t>
            </a:r>
            <a:r>
              <a:rPr lang="en-GB" sz="2500" dirty="0" smtClean="0"/>
              <a:t>cancer, heart disease and stroke</a:t>
            </a:r>
          </a:p>
          <a:p>
            <a:endParaRPr lang="en-GB" sz="2400" dirty="0"/>
          </a:p>
        </p:txBody>
      </p:sp>
    </p:spTree>
    <p:extLst>
      <p:ext uri="{BB962C8B-B14F-4D97-AF65-F5344CB8AC3E}">
        <p14:creationId xmlns:p14="http://schemas.microsoft.com/office/powerpoint/2010/main" val="764416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UK - NHS - Just Eat More"/>
          <p:cNvPicPr>
            <a:picLocks noChangeAspect="1" noChangeArrowheads="1"/>
          </p:cNvPicPr>
          <p:nvPr/>
        </p:nvPicPr>
        <p:blipFill rotWithShape="1">
          <a:blip r:embed="rId3">
            <a:extLst>
              <a:ext uri="{28A0092B-C50C-407E-A947-70E740481C1C}">
                <a14:useLocalDpi xmlns:a14="http://schemas.microsoft.com/office/drawing/2010/main" val="0"/>
              </a:ext>
            </a:extLst>
          </a:blip>
          <a:srcRect t="5503"/>
          <a:stretch/>
        </p:blipFill>
        <p:spPr bwMode="auto">
          <a:xfrm>
            <a:off x="539552" y="0"/>
            <a:ext cx="4608512" cy="6807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4048" y="6581001"/>
            <a:ext cx="1944216" cy="276999"/>
          </a:xfrm>
          <a:prstGeom prst="rect">
            <a:avLst/>
          </a:prstGeom>
          <a:noFill/>
        </p:spPr>
        <p:txBody>
          <a:bodyPr wrap="square" rtlCol="0">
            <a:spAutoFit/>
          </a:bodyPr>
          <a:lstStyle/>
          <a:p>
            <a:r>
              <a:rPr lang="en-GB" sz="1200" dirty="0" smtClean="0"/>
              <a:t>www.dh.gov.uk</a:t>
            </a:r>
            <a:endParaRPr lang="en-GB" sz="1200" dirty="0"/>
          </a:p>
        </p:txBody>
      </p:sp>
      <p:sp>
        <p:nvSpPr>
          <p:cNvPr id="6" name="TextBox 5"/>
          <p:cNvSpPr txBox="1"/>
          <p:nvPr/>
        </p:nvSpPr>
        <p:spPr>
          <a:xfrm>
            <a:off x="5580112" y="260648"/>
            <a:ext cx="3096344" cy="584775"/>
          </a:xfrm>
          <a:prstGeom prst="rect">
            <a:avLst/>
          </a:prstGeom>
          <a:noFill/>
        </p:spPr>
        <p:txBody>
          <a:bodyPr wrap="square" rtlCol="0">
            <a:spAutoFit/>
          </a:bodyPr>
          <a:lstStyle/>
          <a:p>
            <a:r>
              <a:rPr lang="en-GB" sz="3200" b="1" dirty="0" smtClean="0"/>
              <a:t>What Counts?</a:t>
            </a:r>
            <a:endParaRPr lang="en-GB" sz="3200" b="1" dirty="0"/>
          </a:p>
        </p:txBody>
      </p:sp>
      <p:grpSp>
        <p:nvGrpSpPr>
          <p:cNvPr id="10" name="Group 9"/>
          <p:cNvGrpSpPr/>
          <p:nvPr/>
        </p:nvGrpSpPr>
        <p:grpSpPr>
          <a:xfrm>
            <a:off x="5868144" y="3140968"/>
            <a:ext cx="2520280" cy="3303188"/>
            <a:chOff x="5868144" y="1340768"/>
            <a:chExt cx="2520280" cy="3303188"/>
          </a:xfrm>
        </p:grpSpPr>
        <p:pic>
          <p:nvPicPr>
            <p:cNvPr id="1030" name="Picture 6" descr="http://www.juiceland.co.uk/images/5ada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340768"/>
              <a:ext cx="2378571" cy="2333692"/>
            </a:xfrm>
            <a:prstGeom prst="rect">
              <a:avLst/>
            </a:prstGeom>
            <a:noFill/>
            <a:extLst>
              <a:ext uri="{909E8E84-426E-40DD-AFC4-6F175D3DCCD1}">
                <a14:hiddenFill xmlns:a14="http://schemas.microsoft.com/office/drawing/2010/main">
                  <a:solidFill>
                    <a:srgbClr val="FFFFFF"/>
                  </a:solidFill>
                </a14:hiddenFill>
              </a:ext>
            </a:extLst>
          </p:spPr>
        </p:pic>
        <p:sp>
          <p:nvSpPr>
            <p:cNvPr id="8" name="Up Arrow 7"/>
            <p:cNvSpPr/>
            <p:nvPr/>
          </p:nvSpPr>
          <p:spPr>
            <a:xfrm>
              <a:off x="5976156" y="3859126"/>
              <a:ext cx="360040" cy="3693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417204" y="3720626"/>
              <a:ext cx="1971220" cy="923330"/>
            </a:xfrm>
            <a:prstGeom prst="rect">
              <a:avLst/>
            </a:prstGeom>
            <a:noFill/>
          </p:spPr>
          <p:txBody>
            <a:bodyPr wrap="square" rtlCol="0">
              <a:spAutoFit/>
            </a:bodyPr>
            <a:lstStyle/>
            <a:p>
              <a:r>
                <a:rPr lang="en-GB" dirty="0" smtClean="0"/>
                <a:t>Shows a product contains a number of 5 a day</a:t>
              </a:r>
              <a:endParaRPr lang="en-GB" dirty="0"/>
            </a:p>
          </p:txBody>
        </p:sp>
      </p:grpSp>
      <p:sp>
        <p:nvSpPr>
          <p:cNvPr id="11" name="TextBox 10"/>
          <p:cNvSpPr txBox="1"/>
          <p:nvPr/>
        </p:nvSpPr>
        <p:spPr>
          <a:xfrm>
            <a:off x="5868144" y="888127"/>
            <a:ext cx="1822702" cy="1938992"/>
          </a:xfrm>
          <a:prstGeom prst="rect">
            <a:avLst/>
          </a:prstGeom>
          <a:noFill/>
        </p:spPr>
        <p:txBody>
          <a:bodyPr wrap="square" rtlCol="0">
            <a:spAutoFit/>
          </a:bodyPr>
          <a:lstStyle/>
          <a:p>
            <a:pPr marL="285750" indent="-285750">
              <a:buFont typeface="Wingdings" pitchFamily="2" charset="2"/>
              <a:buChar char="ü"/>
            </a:pPr>
            <a:r>
              <a:rPr lang="en-GB" sz="2400" dirty="0" smtClean="0"/>
              <a:t>Fresh</a:t>
            </a:r>
          </a:p>
          <a:p>
            <a:pPr marL="285750" indent="-285750">
              <a:buFont typeface="Wingdings" pitchFamily="2" charset="2"/>
              <a:buChar char="ü"/>
            </a:pPr>
            <a:r>
              <a:rPr lang="en-GB" sz="2400" dirty="0" smtClean="0"/>
              <a:t>Frozen</a:t>
            </a:r>
          </a:p>
          <a:p>
            <a:pPr marL="285750" indent="-285750">
              <a:buFont typeface="Wingdings" pitchFamily="2" charset="2"/>
              <a:buChar char="ü"/>
            </a:pPr>
            <a:r>
              <a:rPr lang="en-GB" sz="2400" dirty="0" smtClean="0"/>
              <a:t>Tinned</a:t>
            </a:r>
          </a:p>
          <a:p>
            <a:pPr marL="285750" indent="-285750">
              <a:buFont typeface="Wingdings" pitchFamily="2" charset="2"/>
              <a:buChar char="ü"/>
            </a:pPr>
            <a:r>
              <a:rPr lang="en-GB" sz="2400" dirty="0" smtClean="0"/>
              <a:t>Canned</a:t>
            </a:r>
          </a:p>
          <a:p>
            <a:pPr marL="285750" indent="-285750">
              <a:buFont typeface="Wingdings" pitchFamily="2" charset="2"/>
              <a:buChar char="ü"/>
            </a:pPr>
            <a:r>
              <a:rPr lang="en-GB" sz="2400" dirty="0" smtClean="0"/>
              <a:t>Dried</a:t>
            </a:r>
            <a:endParaRPr lang="en-GB" sz="2400" dirty="0"/>
          </a:p>
        </p:txBody>
      </p:sp>
    </p:spTree>
    <p:extLst>
      <p:ext uri="{BB962C8B-B14F-4D97-AF65-F5344CB8AC3E}">
        <p14:creationId xmlns:p14="http://schemas.microsoft.com/office/powerpoint/2010/main" val="309406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Food for Thought</a:t>
            </a:r>
            <a:endParaRPr lang="en-GB" b="1" dirty="0"/>
          </a:p>
        </p:txBody>
      </p:sp>
      <p:sp>
        <p:nvSpPr>
          <p:cNvPr id="3" name="Content Placeholder 2"/>
          <p:cNvSpPr>
            <a:spLocks noGrp="1"/>
          </p:cNvSpPr>
          <p:nvPr>
            <p:ph idx="1"/>
          </p:nvPr>
        </p:nvSpPr>
        <p:spPr>
          <a:xfrm>
            <a:off x="457200" y="1600200"/>
            <a:ext cx="8229600" cy="4925144"/>
          </a:xfrm>
        </p:spPr>
        <p:txBody>
          <a:bodyPr>
            <a:normAutofit fontScale="92500"/>
          </a:bodyPr>
          <a:lstStyle/>
          <a:p>
            <a:r>
              <a:rPr lang="en-GB" dirty="0" smtClean="0"/>
              <a:t>Do potatoes count towards our 5 a day target?</a:t>
            </a:r>
          </a:p>
          <a:p>
            <a:pPr lvl="1"/>
            <a:r>
              <a:rPr lang="en-GB" b="1" u="sng" dirty="0" smtClean="0">
                <a:solidFill>
                  <a:srgbClr val="FF6600"/>
                </a:solidFill>
              </a:rPr>
              <a:t>No.</a:t>
            </a:r>
            <a:r>
              <a:rPr lang="en-GB" dirty="0" smtClean="0"/>
              <a:t> They’re classed as a carbohydrate.</a:t>
            </a:r>
          </a:p>
          <a:p>
            <a:r>
              <a:rPr lang="en-GB" dirty="0" smtClean="0"/>
              <a:t>Would eating 4 apples mean each could be counted as a portion of fruit and veg?</a:t>
            </a:r>
          </a:p>
          <a:p>
            <a:pPr lvl="1"/>
            <a:r>
              <a:rPr lang="en-GB" b="1" u="sng" dirty="0" smtClean="0">
                <a:solidFill>
                  <a:srgbClr val="FF6600"/>
                </a:solidFill>
              </a:rPr>
              <a:t>Yes.</a:t>
            </a:r>
            <a:r>
              <a:rPr lang="en-GB" dirty="0" smtClean="0"/>
              <a:t> The whole fruit contains all the natural fibre so would count.</a:t>
            </a:r>
          </a:p>
          <a:p>
            <a:r>
              <a:rPr lang="en-GB" dirty="0" smtClean="0"/>
              <a:t>Would drinking 5 glasses of fruit juice mean I will have met the 5 a day target?</a:t>
            </a:r>
          </a:p>
          <a:p>
            <a:pPr lvl="1"/>
            <a:r>
              <a:rPr lang="en-GB" b="1" u="sng" dirty="0" smtClean="0">
                <a:solidFill>
                  <a:srgbClr val="FF6600"/>
                </a:solidFill>
              </a:rPr>
              <a:t>No.</a:t>
            </a:r>
            <a:r>
              <a:rPr lang="en-GB" dirty="0" smtClean="0"/>
              <a:t> </a:t>
            </a:r>
            <a:r>
              <a:rPr lang="en-GB" dirty="0"/>
              <a:t>Only one glass of fruit juice counts towards 5 a day total due to its high sugar content and lack of </a:t>
            </a:r>
            <a:r>
              <a:rPr lang="en-GB" dirty="0" smtClean="0"/>
              <a:t>fibre</a:t>
            </a:r>
            <a:endParaRPr lang="en-GB" dirty="0"/>
          </a:p>
        </p:txBody>
      </p:sp>
    </p:spTree>
    <p:extLst>
      <p:ext uri="{BB962C8B-B14F-4D97-AF65-F5344CB8AC3E}">
        <p14:creationId xmlns:p14="http://schemas.microsoft.com/office/powerpoint/2010/main" val="293458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Carbohydrates</a:t>
            </a:r>
            <a:endParaRPr lang="en-GB" b="1" dirty="0"/>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0" indent="0">
              <a:buNone/>
            </a:pPr>
            <a:r>
              <a:rPr lang="en-GB" b="1" i="1" u="sng" dirty="0" smtClean="0"/>
              <a:t>Q: </a:t>
            </a:r>
            <a:r>
              <a:rPr lang="en-GB" i="1" u="sng" dirty="0" smtClean="0"/>
              <a:t>What are they?</a:t>
            </a:r>
          </a:p>
          <a:p>
            <a:pPr marL="0" indent="0">
              <a:buNone/>
            </a:pPr>
            <a:r>
              <a:rPr lang="en-GB" b="1" dirty="0" smtClean="0"/>
              <a:t>A: </a:t>
            </a:r>
            <a:r>
              <a:rPr lang="en-GB" dirty="0" smtClean="0"/>
              <a:t>Sugars and starches that provide our bodies with energy (calories) to function</a:t>
            </a:r>
          </a:p>
          <a:p>
            <a:pPr marL="0" indent="0">
              <a:buNone/>
            </a:pPr>
            <a:endParaRPr lang="en-GB" sz="1500" dirty="0" smtClean="0"/>
          </a:p>
          <a:p>
            <a:pPr marL="0" indent="0">
              <a:buNone/>
            </a:pPr>
            <a:r>
              <a:rPr lang="en-GB" dirty="0" smtClean="0"/>
              <a:t>Dietary sources come in two forms;</a:t>
            </a:r>
          </a:p>
          <a:p>
            <a:r>
              <a:rPr lang="en-GB" dirty="0" smtClean="0"/>
              <a:t>Simple</a:t>
            </a:r>
          </a:p>
          <a:p>
            <a:pPr lvl="1"/>
            <a:r>
              <a:rPr lang="en-GB" dirty="0"/>
              <a:t>F</a:t>
            </a:r>
            <a:r>
              <a:rPr lang="en-GB" dirty="0" smtClean="0"/>
              <a:t>ructose </a:t>
            </a:r>
            <a:r>
              <a:rPr lang="en-GB" dirty="0"/>
              <a:t>(fruit sugar</a:t>
            </a:r>
            <a:r>
              <a:rPr lang="en-GB" dirty="0" smtClean="0"/>
              <a:t>), sucrose (table sugar), lactose (milk sugar) and glucose</a:t>
            </a:r>
          </a:p>
          <a:p>
            <a:pPr lvl="1"/>
            <a:r>
              <a:rPr lang="en-GB" dirty="0" smtClean="0"/>
              <a:t>Sweets, sugary pop</a:t>
            </a:r>
          </a:p>
          <a:p>
            <a:r>
              <a:rPr lang="en-GB" dirty="0" smtClean="0"/>
              <a:t>Complex/starchy</a:t>
            </a:r>
          </a:p>
          <a:p>
            <a:pPr lvl="1"/>
            <a:r>
              <a:rPr lang="en-GB" dirty="0" smtClean="0"/>
              <a:t>Bread, flour, rice, pasta, breakfast cereals</a:t>
            </a:r>
          </a:p>
          <a:p>
            <a:pPr lvl="1"/>
            <a:r>
              <a:rPr lang="en-GB" dirty="0" smtClean="0"/>
              <a:t>Good source of calcium, iron and B vitamins</a:t>
            </a:r>
            <a:endParaRPr lang="en-GB" dirty="0"/>
          </a:p>
        </p:txBody>
      </p:sp>
    </p:spTree>
    <p:extLst>
      <p:ext uri="{BB962C8B-B14F-4D97-AF65-F5344CB8AC3E}">
        <p14:creationId xmlns:p14="http://schemas.microsoft.com/office/powerpoint/2010/main" val="879236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976664"/>
          </a:xfrm>
        </p:spPr>
        <p:txBody>
          <a:bodyPr>
            <a:normAutofit/>
          </a:bodyPr>
          <a:lstStyle/>
          <a:p>
            <a:r>
              <a:rPr lang="en-GB" dirty="0" smtClean="0"/>
              <a:t>Fruit and vegetables and pulses also provide carbohydrates; a mixture of starches and sugars</a:t>
            </a:r>
          </a:p>
          <a:p>
            <a:pPr marL="0" indent="0">
              <a:buNone/>
            </a:pPr>
            <a:endParaRPr lang="en-GB" sz="1400" dirty="0" smtClean="0"/>
          </a:p>
          <a:p>
            <a:pPr marL="0" indent="0">
              <a:buNone/>
            </a:pPr>
            <a:r>
              <a:rPr lang="en-GB" dirty="0" smtClean="0"/>
              <a:t>Recommended dietary intake: </a:t>
            </a:r>
            <a:r>
              <a:rPr lang="en-GB" b="1" dirty="0" smtClean="0"/>
              <a:t>33% starchy</a:t>
            </a:r>
            <a:r>
              <a:rPr lang="en-GB" dirty="0" smtClean="0"/>
              <a:t> </a:t>
            </a:r>
            <a:r>
              <a:rPr lang="en-GB" b="1" dirty="0" smtClean="0"/>
              <a:t>carbs, 50% total carbs</a:t>
            </a:r>
            <a:endParaRPr lang="en-GB" dirty="0" smtClean="0"/>
          </a:p>
          <a:p>
            <a:pPr indent="-250825"/>
            <a:r>
              <a:rPr lang="en-GB" sz="2800" dirty="0" smtClean="0"/>
              <a:t>Our bodies store unused carbohydrate in the liver and muscles but when full, excess carbohydrate is stored as fat</a:t>
            </a:r>
          </a:p>
          <a:p>
            <a:pPr marL="342900" lvl="1" indent="-250825">
              <a:buFont typeface="Arial" pitchFamily="34" charset="0"/>
              <a:buChar char="•"/>
              <a:tabLst>
                <a:tab pos="360363" algn="l"/>
              </a:tabLst>
            </a:pPr>
            <a:r>
              <a:rPr lang="en-GB" dirty="0" smtClean="0"/>
              <a:t>Too little carbs </a:t>
            </a:r>
            <a:r>
              <a:rPr lang="en-GB" dirty="0" smtClean="0">
                <a:sym typeface="Wingdings" pitchFamily="2" charset="2"/>
              </a:rPr>
              <a:t> weakness, poor concentration (not enough fuel to the brain), constipation</a:t>
            </a:r>
          </a:p>
        </p:txBody>
      </p:sp>
    </p:spTree>
    <p:extLst>
      <p:ext uri="{BB962C8B-B14F-4D97-AF65-F5344CB8AC3E}">
        <p14:creationId xmlns:p14="http://schemas.microsoft.com/office/powerpoint/2010/main" val="674673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5616624"/>
          </a:xfrm>
        </p:spPr>
        <p:txBody>
          <a:bodyPr>
            <a:normAutofit fontScale="92500" lnSpcReduction="10000"/>
          </a:bodyPr>
          <a:lstStyle/>
          <a:p>
            <a:pPr marL="0" indent="0">
              <a:buNone/>
            </a:pPr>
            <a:r>
              <a:rPr lang="en-GB" b="1" i="1" u="sng" dirty="0" smtClean="0"/>
              <a:t>Q:</a:t>
            </a:r>
            <a:r>
              <a:rPr lang="en-GB" i="1" u="sng" dirty="0" smtClean="0"/>
              <a:t> Are carbohydrates fattening?</a:t>
            </a:r>
          </a:p>
          <a:p>
            <a:pPr marL="0" indent="0">
              <a:buNone/>
            </a:pPr>
            <a:r>
              <a:rPr lang="en-GB" sz="3000" b="1" dirty="0" smtClean="0"/>
              <a:t>A:  </a:t>
            </a:r>
            <a:r>
              <a:rPr lang="en-GB" sz="3000" dirty="0" smtClean="0"/>
              <a:t>Gram for gram carbohydrates contain less than half as many calories as fat.</a:t>
            </a:r>
          </a:p>
          <a:p>
            <a:pPr lvl="1"/>
            <a:r>
              <a:rPr lang="en-GB" dirty="0" smtClean="0"/>
              <a:t>Cooking methods affect the calorie content of carbohydrate foods, as does adding fats and oils to taste</a:t>
            </a:r>
          </a:p>
          <a:p>
            <a:pPr lvl="1"/>
            <a:endParaRPr lang="en-GB" dirty="0"/>
          </a:p>
          <a:p>
            <a:pPr marL="68263" lvl="1" indent="0">
              <a:buNone/>
            </a:pPr>
            <a:r>
              <a:rPr lang="en-GB" sz="3200" b="1" i="1" u="sng" dirty="0" smtClean="0"/>
              <a:t>Q:</a:t>
            </a:r>
            <a:r>
              <a:rPr lang="en-GB" sz="3200" i="1" u="sng" dirty="0" smtClean="0"/>
              <a:t> What about low carbohydrate diets?</a:t>
            </a:r>
          </a:p>
          <a:p>
            <a:pPr marL="68263" lvl="1" indent="0">
              <a:buNone/>
            </a:pPr>
            <a:r>
              <a:rPr lang="en-GB" sz="3000" b="1" dirty="0" smtClean="0"/>
              <a:t>A: </a:t>
            </a:r>
            <a:r>
              <a:rPr lang="en-GB" sz="3000" dirty="0"/>
              <a:t>Low </a:t>
            </a:r>
            <a:r>
              <a:rPr lang="en-GB" sz="3000" dirty="0" smtClean="0"/>
              <a:t>carbohydrate </a:t>
            </a:r>
            <a:r>
              <a:rPr lang="en-GB" sz="3000" dirty="0"/>
              <a:t>diets </a:t>
            </a:r>
            <a:r>
              <a:rPr lang="en-GB" sz="3000" dirty="0" smtClean="0"/>
              <a:t>don’t </a:t>
            </a:r>
            <a:r>
              <a:rPr lang="en-GB" sz="3000" dirty="0"/>
              <a:t>represent </a:t>
            </a:r>
            <a:r>
              <a:rPr lang="en-GB" sz="3000" dirty="0" smtClean="0"/>
              <a:t>each </a:t>
            </a:r>
            <a:r>
              <a:rPr lang="en-GB" sz="3000" dirty="0"/>
              <a:t>food </a:t>
            </a:r>
            <a:r>
              <a:rPr lang="en-GB" sz="3000" dirty="0" smtClean="0"/>
              <a:t>group which may </a:t>
            </a:r>
            <a:r>
              <a:rPr lang="en-GB" sz="3000" dirty="0"/>
              <a:t>lead to symptoms related to the imbalanced dietary intake. </a:t>
            </a:r>
            <a:r>
              <a:rPr lang="en-GB" sz="3000" dirty="0" smtClean="0"/>
              <a:t>Our </a:t>
            </a:r>
            <a:r>
              <a:rPr lang="en-GB" sz="3000" dirty="0"/>
              <a:t>body quickly moves </a:t>
            </a:r>
            <a:r>
              <a:rPr lang="en-GB" sz="3000" dirty="0" smtClean="0"/>
              <a:t>from obtaining energy from fat stores onto </a:t>
            </a:r>
            <a:r>
              <a:rPr lang="en-GB" sz="3000" dirty="0"/>
              <a:t>digesting </a:t>
            </a:r>
            <a:r>
              <a:rPr lang="en-GB" sz="3000" dirty="0" smtClean="0"/>
              <a:t>muscles</a:t>
            </a:r>
          </a:p>
        </p:txBody>
      </p:sp>
    </p:spTree>
    <p:extLst>
      <p:ext uri="{BB962C8B-B14F-4D97-AF65-F5344CB8AC3E}">
        <p14:creationId xmlns:p14="http://schemas.microsoft.com/office/powerpoint/2010/main" val="308636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Wholegrains</a:t>
            </a:r>
            <a:endParaRPr lang="en-GB" b="1" dirty="0"/>
          </a:p>
        </p:txBody>
      </p:sp>
      <p:sp>
        <p:nvSpPr>
          <p:cNvPr id="3" name="Content Placeholder 2"/>
          <p:cNvSpPr>
            <a:spLocks noGrp="1"/>
          </p:cNvSpPr>
          <p:nvPr>
            <p:ph idx="1"/>
          </p:nvPr>
        </p:nvSpPr>
        <p:spPr>
          <a:xfrm>
            <a:off x="457200" y="1340768"/>
            <a:ext cx="8229600" cy="4785395"/>
          </a:xfrm>
        </p:spPr>
        <p:txBody>
          <a:bodyPr>
            <a:noAutofit/>
          </a:bodyPr>
          <a:lstStyle/>
          <a:p>
            <a:r>
              <a:rPr lang="en-GB" sz="2600" dirty="0" smtClean="0"/>
              <a:t>Wheat, barely, rye, oats and rice</a:t>
            </a:r>
          </a:p>
          <a:p>
            <a:r>
              <a:rPr lang="en-GB" sz="2600" dirty="0" smtClean="0"/>
              <a:t>3 layers;</a:t>
            </a:r>
          </a:p>
          <a:p>
            <a:pPr lvl="1"/>
            <a:r>
              <a:rPr lang="en-GB" sz="2600" dirty="0" smtClean="0"/>
              <a:t>Fibre rich outer layer (bran)</a:t>
            </a:r>
          </a:p>
          <a:p>
            <a:pPr lvl="1"/>
            <a:r>
              <a:rPr lang="en-GB" sz="2600" dirty="0" smtClean="0"/>
              <a:t>Nutrient packed inner area (germ)</a:t>
            </a:r>
          </a:p>
          <a:p>
            <a:pPr lvl="1"/>
            <a:r>
              <a:rPr lang="en-GB" sz="2600" dirty="0" smtClean="0"/>
              <a:t>Central starchy part (endosperm)</a:t>
            </a:r>
          </a:p>
          <a:p>
            <a:pPr lvl="1"/>
            <a:endParaRPr lang="en-GB" sz="2600" dirty="0" smtClean="0"/>
          </a:p>
          <a:p>
            <a:pPr marL="525463" lvl="1" indent="-457200">
              <a:buFont typeface="Arial" pitchFamily="34" charset="0"/>
              <a:buChar char="•"/>
            </a:pPr>
            <a:r>
              <a:rPr lang="en-GB" sz="2600" dirty="0" smtClean="0"/>
              <a:t>Processing removes the bran and germ </a:t>
            </a:r>
            <a:r>
              <a:rPr lang="en-GB" sz="2600" dirty="0" smtClean="0">
                <a:sym typeface="Wingdings" pitchFamily="2" charset="2"/>
              </a:rPr>
              <a:t></a:t>
            </a:r>
            <a:r>
              <a:rPr lang="en-GB" sz="2600" dirty="0" smtClean="0"/>
              <a:t> white variety</a:t>
            </a:r>
          </a:p>
          <a:p>
            <a:pPr marL="525463" lvl="1" indent="-457200">
              <a:buFont typeface="Arial" pitchFamily="34" charset="0"/>
              <a:buChar char="•"/>
            </a:pPr>
            <a:r>
              <a:rPr lang="en-GB" sz="2600" dirty="0" smtClean="0"/>
              <a:t>Surveys show 95% of adults don’t consume enough</a:t>
            </a:r>
          </a:p>
          <a:p>
            <a:pPr marL="525463" lvl="1" indent="-457200">
              <a:buFont typeface="Arial" pitchFamily="34" charset="0"/>
              <a:buChar char="•"/>
            </a:pPr>
            <a:r>
              <a:rPr lang="en-GB" sz="2600" dirty="0" smtClean="0"/>
              <a:t>Soluble &amp; non-soluble fibre to prevent constipation, lower cholesterol and encourage healthy gut bacteria</a:t>
            </a:r>
          </a:p>
        </p:txBody>
      </p:sp>
      <p:pic>
        <p:nvPicPr>
          <p:cNvPr id="4" name="Picture 2" descr="C:\Users\Sarah\AppData\Local\Microsoft\Windows\Temporary Internet Files\Content.IE5\VIT1GWJT\MP9004277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601" y="1268760"/>
            <a:ext cx="1848848" cy="277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927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688632"/>
          </a:xfrm>
        </p:spPr>
        <p:txBody>
          <a:bodyPr>
            <a:normAutofit fontScale="92500"/>
          </a:bodyPr>
          <a:lstStyle/>
          <a:p>
            <a:pPr marL="342900" lvl="1" indent="-342900">
              <a:buFont typeface="Arial" pitchFamily="34" charset="0"/>
              <a:buChar char="•"/>
            </a:pPr>
            <a:r>
              <a:rPr lang="en-GB" dirty="0"/>
              <a:t>May     risk of type 2 diabetes, heart disease and some </a:t>
            </a:r>
            <a:r>
              <a:rPr lang="en-GB" dirty="0" smtClean="0"/>
              <a:t>cancers</a:t>
            </a:r>
          </a:p>
          <a:p>
            <a:r>
              <a:rPr lang="en-GB" sz="2800" dirty="0" smtClean="0"/>
              <a:t>Aim for 3 servings daily</a:t>
            </a:r>
          </a:p>
          <a:p>
            <a:r>
              <a:rPr lang="en-GB" sz="2800" dirty="0" smtClean="0"/>
              <a:t>Low ‘GI’ (slow release of energy) which may keep you fuller for longer</a:t>
            </a:r>
          </a:p>
          <a:p>
            <a:r>
              <a:rPr lang="en-GB" sz="2800" dirty="0" smtClean="0"/>
              <a:t>Look out for ‘Whole’ before the name of the cereal</a:t>
            </a:r>
          </a:p>
          <a:p>
            <a:pPr marL="457200" lvl="1" indent="0">
              <a:buNone/>
            </a:pPr>
            <a:r>
              <a:rPr lang="en-GB" sz="2600" b="1" u="sng" dirty="0" smtClean="0"/>
              <a:t>Ideas:</a:t>
            </a:r>
          </a:p>
          <a:p>
            <a:pPr lvl="2"/>
            <a:r>
              <a:rPr lang="en-GB" sz="2600" dirty="0"/>
              <a:t>Wholegrain cereals and cereal bars with yoghurt or milk for breakfast or as </a:t>
            </a:r>
            <a:r>
              <a:rPr lang="en-GB" sz="2600" dirty="0" smtClean="0"/>
              <a:t>snacks</a:t>
            </a:r>
          </a:p>
          <a:p>
            <a:pPr lvl="2"/>
            <a:r>
              <a:rPr lang="en-GB" sz="2600" dirty="0" smtClean="0"/>
              <a:t>Wholemeal, granary, multigrain bread instead of white</a:t>
            </a:r>
          </a:p>
          <a:p>
            <a:pPr lvl="2"/>
            <a:r>
              <a:rPr lang="en-GB" sz="2600" dirty="0" smtClean="0"/>
              <a:t>Oatmeal and whole-oats to make flapjack</a:t>
            </a:r>
          </a:p>
          <a:p>
            <a:pPr lvl="2"/>
            <a:r>
              <a:rPr lang="en-GB" sz="2600" dirty="0" err="1" smtClean="0"/>
              <a:t>Quinoa</a:t>
            </a:r>
            <a:r>
              <a:rPr lang="en-GB" sz="2600" dirty="0" smtClean="0"/>
              <a:t>, bulgur wheat, brown rice in salads or with curries</a:t>
            </a:r>
          </a:p>
        </p:txBody>
      </p:sp>
      <p:cxnSp>
        <p:nvCxnSpPr>
          <p:cNvPr id="5" name="Straight Arrow Connector 4"/>
          <p:cNvCxnSpPr/>
          <p:nvPr/>
        </p:nvCxnSpPr>
        <p:spPr>
          <a:xfrm>
            <a:off x="1703263" y="621305"/>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56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064896" cy="1143000"/>
          </a:xfrm>
        </p:spPr>
        <p:txBody>
          <a:bodyPr>
            <a:normAutofit fontScale="90000"/>
          </a:bodyPr>
          <a:lstStyle/>
          <a:p>
            <a:r>
              <a:rPr lang="en-GB" b="1" dirty="0" smtClean="0"/>
              <a:t>Protein: Meat, Fish and Alternatives</a:t>
            </a:r>
            <a:endParaRPr lang="en-GB" b="1" dirty="0"/>
          </a:p>
        </p:txBody>
      </p:sp>
      <p:sp>
        <p:nvSpPr>
          <p:cNvPr id="3" name="Content Placeholder 2"/>
          <p:cNvSpPr>
            <a:spLocks noGrp="1"/>
          </p:cNvSpPr>
          <p:nvPr>
            <p:ph idx="1"/>
          </p:nvPr>
        </p:nvSpPr>
        <p:spPr>
          <a:xfrm>
            <a:off x="457200" y="1600200"/>
            <a:ext cx="8229600" cy="4853136"/>
          </a:xfrm>
        </p:spPr>
        <p:txBody>
          <a:bodyPr>
            <a:normAutofit/>
          </a:bodyPr>
          <a:lstStyle/>
          <a:p>
            <a:pPr marL="533400" lvl="1" indent="-457200">
              <a:buFont typeface="Arial" pitchFamily="34" charset="0"/>
              <a:buChar char="•"/>
            </a:pPr>
            <a:r>
              <a:rPr lang="en-GB" dirty="0" smtClean="0"/>
              <a:t>Moderate amounts</a:t>
            </a:r>
          </a:p>
          <a:p>
            <a:pPr marL="527050" lvl="1" indent="-457200">
              <a:buFont typeface="Arial" pitchFamily="34" charset="0"/>
              <a:buChar char="•"/>
            </a:pPr>
            <a:r>
              <a:rPr lang="en-GB" dirty="0" smtClean="0"/>
              <a:t>Choose low fat/lean options where possible</a:t>
            </a:r>
          </a:p>
          <a:p>
            <a:pPr marL="869950" lvl="3" indent="-342900"/>
            <a:r>
              <a:rPr lang="en-GB" sz="2400" dirty="0" smtClean="0"/>
              <a:t>Cut visible fat off meat products and avoid poultry skin</a:t>
            </a:r>
          </a:p>
          <a:p>
            <a:pPr marL="527050" lvl="1" indent="-457200">
              <a:buFont typeface="Arial" pitchFamily="34" charset="0"/>
              <a:buChar char="•"/>
            </a:pPr>
            <a:r>
              <a:rPr lang="en-GB" dirty="0" smtClean="0"/>
              <a:t>Try avoid processed meat products due to their high saturated fat content</a:t>
            </a:r>
          </a:p>
          <a:p>
            <a:pPr marL="527050" lvl="1" indent="-457200">
              <a:buFont typeface="Arial" pitchFamily="34" charset="0"/>
              <a:buChar char="•"/>
            </a:pPr>
            <a:r>
              <a:rPr lang="en-GB" dirty="0" smtClean="0"/>
              <a:t>Fish twice a week (not fried!), one oily</a:t>
            </a:r>
          </a:p>
          <a:p>
            <a:pPr marL="544513" lvl="3" indent="-457200">
              <a:buFont typeface="Arial" pitchFamily="34" charset="0"/>
              <a:buChar char="•"/>
            </a:pPr>
            <a:r>
              <a:rPr lang="en-GB" sz="2800" dirty="0" smtClean="0"/>
              <a:t>Eggs – FSA puts no limit on intake</a:t>
            </a:r>
          </a:p>
          <a:p>
            <a:pPr marL="544513" lvl="3" indent="-457200">
              <a:buFont typeface="Arial" pitchFamily="34" charset="0"/>
              <a:buChar char="•"/>
            </a:pPr>
            <a:r>
              <a:rPr lang="en-GB" sz="2800" dirty="0" err="1" smtClean="0"/>
              <a:t>Mycoprotein</a:t>
            </a:r>
            <a:r>
              <a:rPr lang="en-GB" sz="2800" dirty="0" smtClean="0"/>
              <a:t> (</a:t>
            </a:r>
            <a:r>
              <a:rPr lang="en-GB" sz="2800" dirty="0" err="1" smtClean="0"/>
              <a:t>Quorn</a:t>
            </a:r>
            <a:r>
              <a:rPr lang="en-GB" sz="2800" baseline="30000" dirty="0" err="1" smtClean="0"/>
              <a:t>TM</a:t>
            </a:r>
            <a:r>
              <a:rPr lang="en-GB" sz="2800" dirty="0" smtClean="0"/>
              <a:t>), soya protein and tofu are also good low fat protein sources</a:t>
            </a:r>
            <a:endParaRPr lang="en-GB" sz="2800" baseline="30000" dirty="0" smtClean="0"/>
          </a:p>
        </p:txBody>
      </p:sp>
    </p:spTree>
    <p:extLst>
      <p:ext uri="{BB962C8B-B14F-4D97-AF65-F5344CB8AC3E}">
        <p14:creationId xmlns:p14="http://schemas.microsoft.com/office/powerpoint/2010/main" val="39549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GB" b="1" dirty="0" smtClean="0"/>
              <a:t>Health Behaviour</a:t>
            </a:r>
            <a:endParaRPr lang="en-GB" b="1" dirty="0"/>
          </a:p>
        </p:txBody>
      </p:sp>
      <p:sp>
        <p:nvSpPr>
          <p:cNvPr id="3" name="Content Placeholder 2"/>
          <p:cNvSpPr>
            <a:spLocks noGrp="1"/>
          </p:cNvSpPr>
          <p:nvPr>
            <p:ph idx="1"/>
          </p:nvPr>
        </p:nvSpPr>
        <p:spPr>
          <a:xfrm>
            <a:off x="457200" y="2564904"/>
            <a:ext cx="8229600" cy="3561259"/>
          </a:xfrm>
        </p:spPr>
        <p:txBody>
          <a:bodyPr/>
          <a:lstStyle/>
          <a:p>
            <a:pPr marL="0" indent="0" algn="ctr">
              <a:buNone/>
            </a:pPr>
            <a:r>
              <a:rPr lang="en-GB" i="1" dirty="0" smtClean="0"/>
              <a:t>‘Noun: </a:t>
            </a:r>
            <a:r>
              <a:rPr lang="en-GB" dirty="0" smtClean="0"/>
              <a:t>An action taken by a person to maintain, attain, or regain good health and to prevent illness. Health behaviour reflects a person’s health beliefs’</a:t>
            </a:r>
          </a:p>
        </p:txBody>
      </p:sp>
    </p:spTree>
    <p:extLst>
      <p:ext uri="{BB962C8B-B14F-4D97-AF65-F5344CB8AC3E}">
        <p14:creationId xmlns:p14="http://schemas.microsoft.com/office/powerpoint/2010/main" val="2494493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Protein: Milk and Dairy</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2-3 portions daily</a:t>
            </a:r>
          </a:p>
          <a:p>
            <a:r>
              <a:rPr lang="en-GB" dirty="0" smtClean="0"/>
              <a:t>Milk (1/3 pint), cheese (40g), yoghurt (1 pot)</a:t>
            </a:r>
          </a:p>
          <a:p>
            <a:r>
              <a:rPr lang="en-GB" dirty="0" smtClean="0"/>
              <a:t>Healthy adults should choose low fat options if possible</a:t>
            </a:r>
          </a:p>
          <a:p>
            <a:r>
              <a:rPr lang="en-GB" dirty="0" smtClean="0"/>
              <a:t>Plant based alternative milk drinks i.e. soya better to get fortified sugar free version</a:t>
            </a:r>
          </a:p>
          <a:p>
            <a:r>
              <a:rPr lang="en-GB" dirty="0" smtClean="0"/>
              <a:t>Snack/dessert idea:</a:t>
            </a:r>
          </a:p>
          <a:p>
            <a:pPr lvl="1"/>
            <a:r>
              <a:rPr lang="en-GB" dirty="0" smtClean="0"/>
              <a:t>Try plain yoghurt with strawberries or blueberries for sweetness</a:t>
            </a:r>
            <a:r>
              <a:rPr lang="en-GB" dirty="0"/>
              <a:t> </a:t>
            </a:r>
            <a:r>
              <a:rPr lang="en-GB" dirty="0" smtClean="0"/>
              <a:t>or adding it to curries instead of cream</a:t>
            </a:r>
          </a:p>
        </p:txBody>
      </p:sp>
    </p:spTree>
    <p:extLst>
      <p:ext uri="{BB962C8B-B14F-4D97-AF65-F5344CB8AC3E}">
        <p14:creationId xmlns:p14="http://schemas.microsoft.com/office/powerpoint/2010/main" val="3963398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High Fat/Sugary Foods</a:t>
            </a:r>
            <a:endParaRPr lang="en-GB" b="1" dirty="0"/>
          </a:p>
        </p:txBody>
      </p:sp>
      <p:sp>
        <p:nvSpPr>
          <p:cNvPr id="3" name="Content Placeholder 2"/>
          <p:cNvSpPr>
            <a:spLocks noGrp="1"/>
          </p:cNvSpPr>
          <p:nvPr>
            <p:ph idx="1"/>
          </p:nvPr>
        </p:nvSpPr>
        <p:spPr/>
        <p:txBody>
          <a:bodyPr/>
          <a:lstStyle/>
          <a:p>
            <a:r>
              <a:rPr lang="en-GB" dirty="0" smtClean="0"/>
              <a:t>&lt;8% of intake</a:t>
            </a:r>
          </a:p>
          <a:p>
            <a:r>
              <a:rPr lang="en-GB" dirty="0" smtClean="0"/>
              <a:t>Can be consumed as part of a healthy balanced diet</a:t>
            </a:r>
          </a:p>
          <a:p>
            <a:r>
              <a:rPr lang="en-GB" dirty="0" smtClean="0"/>
              <a:t>Include crisps, sweets, cakes, biscuits, sugary drinks</a:t>
            </a:r>
          </a:p>
          <a:p>
            <a:r>
              <a:rPr lang="en-GB" dirty="0" smtClean="0"/>
              <a:t>Provide relatively little nutritional benefit</a:t>
            </a:r>
          </a:p>
          <a:p>
            <a:r>
              <a:rPr lang="en-GB" dirty="0" smtClean="0"/>
              <a:t>Many are highly processed so may contribute a large amount of salt to the diet</a:t>
            </a:r>
            <a:endParaRPr lang="en-GB" dirty="0"/>
          </a:p>
        </p:txBody>
      </p:sp>
      <p:pic>
        <p:nvPicPr>
          <p:cNvPr id="4099" name="Picture 3" descr="C:\Users\Sarah\AppData\Local\Microsoft\Windows\Temporary Internet Files\Content.IE5\VIT1GWJT\MP90044870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88" t="19443" r="18262"/>
          <a:stretch/>
        </p:blipFill>
        <p:spPr bwMode="auto">
          <a:xfrm>
            <a:off x="7416636" y="104778"/>
            <a:ext cx="1718077" cy="119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82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b="1" dirty="0" smtClean="0"/>
              <a:t>Fat</a:t>
            </a:r>
          </a:p>
        </p:txBody>
      </p:sp>
      <p:sp>
        <p:nvSpPr>
          <p:cNvPr id="10243" name="Rectangle 3"/>
          <p:cNvSpPr>
            <a:spLocks noGrp="1" noChangeArrowheads="1"/>
          </p:cNvSpPr>
          <p:nvPr>
            <p:ph type="body" idx="1"/>
          </p:nvPr>
        </p:nvSpPr>
        <p:spPr>
          <a:xfrm>
            <a:off x="251520" y="1340768"/>
            <a:ext cx="8229600" cy="4933950"/>
          </a:xfrm>
        </p:spPr>
        <p:txBody>
          <a:bodyPr>
            <a:normAutofit/>
          </a:bodyPr>
          <a:lstStyle/>
          <a:p>
            <a:pPr marL="449263" indent="0" eaLnBrk="1" hangingPunct="1">
              <a:buFont typeface="Wingdings" pitchFamily="2" charset="2"/>
              <a:buNone/>
              <a:defRPr/>
            </a:pPr>
            <a:r>
              <a:rPr lang="en-GB" sz="2800" dirty="0" smtClean="0">
                <a:latin typeface="+mj-lt"/>
              </a:rPr>
              <a:t>We need some fats in our diet as they provide energy and some vitamins. Some our body cannot make; essential fatty acids (EFAs)</a:t>
            </a:r>
          </a:p>
          <a:p>
            <a:pPr marL="400050" indent="-400050" eaLnBrk="1" hangingPunct="1">
              <a:buFont typeface="Wingdings" pitchFamily="2" charset="2"/>
              <a:buNone/>
              <a:defRPr/>
            </a:pPr>
            <a:endParaRPr lang="en-GB" sz="1800" dirty="0" smtClean="0">
              <a:latin typeface="+mj-lt"/>
            </a:endParaRPr>
          </a:p>
          <a:p>
            <a:pPr marL="787400" eaLnBrk="1" hangingPunct="1">
              <a:defRPr/>
            </a:pPr>
            <a:r>
              <a:rPr lang="en-GB" sz="2400" b="1" u="sng" dirty="0" smtClean="0">
                <a:solidFill>
                  <a:srgbClr val="FF0000"/>
                </a:solidFill>
                <a:latin typeface="+mj-lt"/>
              </a:rPr>
              <a:t>Saturated</a:t>
            </a:r>
            <a:r>
              <a:rPr lang="en-GB" sz="2400" b="1" dirty="0" smtClean="0">
                <a:solidFill>
                  <a:srgbClr val="FF0000"/>
                </a:solidFill>
                <a:latin typeface="+mj-lt"/>
              </a:rPr>
              <a:t>  </a:t>
            </a:r>
            <a:r>
              <a:rPr lang="en-GB" sz="2400" b="1" dirty="0" smtClean="0">
                <a:latin typeface="+mj-lt"/>
              </a:rPr>
              <a:t>(animal products)</a:t>
            </a:r>
          </a:p>
          <a:p>
            <a:pPr marL="787400" eaLnBrk="1" hangingPunct="1">
              <a:defRPr/>
            </a:pPr>
            <a:r>
              <a:rPr lang="en-GB" sz="2400" b="1" u="sng" dirty="0" smtClean="0">
                <a:solidFill>
                  <a:srgbClr val="FF0000"/>
                </a:solidFill>
                <a:latin typeface="+mj-lt"/>
                <a:sym typeface="Wingdings" pitchFamily="2" charset="2"/>
              </a:rPr>
              <a:t>Trans</a:t>
            </a:r>
            <a:r>
              <a:rPr lang="en-GB" sz="2400" dirty="0" smtClean="0">
                <a:solidFill>
                  <a:srgbClr val="FF0000"/>
                </a:solidFill>
                <a:latin typeface="+mj-lt"/>
                <a:sym typeface="Wingdings" pitchFamily="2" charset="2"/>
              </a:rPr>
              <a:t>	</a:t>
            </a:r>
            <a:r>
              <a:rPr lang="en-GB" sz="2400" dirty="0">
                <a:solidFill>
                  <a:srgbClr val="FF0000"/>
                </a:solidFill>
                <a:latin typeface="+mj-lt"/>
                <a:sym typeface="Wingdings" pitchFamily="2" charset="2"/>
              </a:rPr>
              <a:t> </a:t>
            </a:r>
            <a:r>
              <a:rPr lang="en-GB" sz="2400" dirty="0" smtClean="0">
                <a:solidFill>
                  <a:srgbClr val="FF0000"/>
                </a:solidFill>
                <a:latin typeface="+mj-lt"/>
                <a:sym typeface="Wingdings" pitchFamily="2" charset="2"/>
              </a:rPr>
              <a:t>   </a:t>
            </a:r>
            <a:r>
              <a:rPr lang="en-GB" sz="2400" b="1" dirty="0" smtClean="0">
                <a:latin typeface="+mj-lt"/>
                <a:sym typeface="Wingdings" pitchFamily="2" charset="2"/>
              </a:rPr>
              <a:t>(cakes/biscuits)</a:t>
            </a:r>
          </a:p>
          <a:p>
            <a:pPr marL="444500" indent="0" eaLnBrk="1" hangingPunct="1">
              <a:buNone/>
              <a:defRPr/>
            </a:pPr>
            <a:r>
              <a:rPr lang="en-GB" sz="2400" b="1" dirty="0">
                <a:solidFill>
                  <a:srgbClr val="FF0000"/>
                </a:solidFill>
                <a:latin typeface="+mj-lt"/>
                <a:sym typeface="Wingdings" pitchFamily="2" charset="2"/>
              </a:rPr>
              <a:t>	</a:t>
            </a:r>
            <a:r>
              <a:rPr lang="en-GB" sz="2400" b="1" dirty="0" smtClean="0">
                <a:solidFill>
                  <a:srgbClr val="FF0000"/>
                </a:solidFill>
                <a:latin typeface="+mj-lt"/>
                <a:sym typeface="Wingdings" pitchFamily="2" charset="2"/>
              </a:rPr>
              <a:t>				</a:t>
            </a:r>
            <a:r>
              <a:rPr lang="en-GB" sz="2400" b="1" dirty="0" smtClean="0">
                <a:latin typeface="+mj-lt"/>
                <a:sym typeface="Wingdings" pitchFamily="2" charset="2"/>
              </a:rPr>
              <a:t> </a:t>
            </a:r>
            <a:r>
              <a:rPr lang="en-GB" sz="2400" b="1" dirty="0" smtClean="0">
                <a:solidFill>
                  <a:srgbClr val="FF0000"/>
                </a:solidFill>
                <a:latin typeface="+mj-lt"/>
              </a:rPr>
              <a:t>blood cholesterol</a:t>
            </a:r>
          </a:p>
          <a:p>
            <a:pPr marL="444500" indent="0" eaLnBrk="1" hangingPunct="1">
              <a:buNone/>
              <a:defRPr/>
            </a:pPr>
            <a:endParaRPr lang="en-GB" sz="2400" b="1" dirty="0" smtClean="0">
              <a:solidFill>
                <a:srgbClr val="FF0000"/>
              </a:solidFill>
              <a:latin typeface="+mj-lt"/>
            </a:endParaRPr>
          </a:p>
          <a:p>
            <a:pPr marL="787400">
              <a:defRPr/>
            </a:pPr>
            <a:r>
              <a:rPr lang="en-GB" sz="2400" b="1" u="sng" dirty="0" smtClean="0">
                <a:solidFill>
                  <a:srgbClr val="009900"/>
                </a:solidFill>
                <a:latin typeface="+mj-lt"/>
              </a:rPr>
              <a:t>Monounsaturated</a:t>
            </a:r>
            <a:r>
              <a:rPr lang="en-GB" sz="2400" b="1" dirty="0" smtClean="0">
                <a:solidFill>
                  <a:srgbClr val="009900"/>
                </a:solidFill>
                <a:latin typeface="+mj-lt"/>
              </a:rPr>
              <a:t>	</a:t>
            </a:r>
            <a:r>
              <a:rPr lang="en-GB" sz="2400" b="1" dirty="0" smtClean="0"/>
              <a:t>(olive/rapeseed oils, avocados)</a:t>
            </a:r>
            <a:endParaRPr lang="en-GB" sz="2400" b="1" dirty="0">
              <a:solidFill>
                <a:srgbClr val="00B050"/>
              </a:solidFill>
              <a:latin typeface="+mj-lt"/>
            </a:endParaRPr>
          </a:p>
          <a:p>
            <a:pPr marL="787400">
              <a:defRPr/>
            </a:pPr>
            <a:r>
              <a:rPr lang="en-GB" sz="2400" b="1" u="sng" dirty="0" smtClean="0">
                <a:solidFill>
                  <a:srgbClr val="009900"/>
                </a:solidFill>
                <a:latin typeface="+mj-lt"/>
              </a:rPr>
              <a:t>Polyunsaturated</a:t>
            </a:r>
            <a:r>
              <a:rPr lang="en-GB" sz="2400" b="1" dirty="0" smtClean="0">
                <a:solidFill>
                  <a:srgbClr val="009900"/>
                </a:solidFill>
                <a:latin typeface="+mj-lt"/>
              </a:rPr>
              <a:t>	</a:t>
            </a:r>
            <a:r>
              <a:rPr lang="en-GB" sz="2400" b="1" dirty="0" smtClean="0"/>
              <a:t>(sunflower, corn, sesame oil)</a:t>
            </a:r>
            <a:endParaRPr lang="en-GB" sz="2400" b="1" dirty="0">
              <a:solidFill>
                <a:srgbClr val="00B050"/>
              </a:solidFill>
              <a:latin typeface="+mj-lt"/>
            </a:endParaRPr>
          </a:p>
          <a:p>
            <a:pPr marL="444500" lvl="1" indent="0">
              <a:buNone/>
              <a:defRPr/>
            </a:pPr>
            <a:r>
              <a:rPr lang="en-GB" sz="2400" b="1" dirty="0" smtClean="0">
                <a:solidFill>
                  <a:srgbClr val="00B050"/>
                </a:solidFill>
                <a:latin typeface="+mj-lt"/>
              </a:rPr>
              <a:t>					</a:t>
            </a:r>
            <a:r>
              <a:rPr lang="en-GB" sz="2400" b="1" dirty="0">
                <a:solidFill>
                  <a:srgbClr val="009900"/>
                </a:solidFill>
                <a:sym typeface="Wingdings" pitchFamily="2" charset="2"/>
              </a:rPr>
              <a:t></a:t>
            </a:r>
            <a:r>
              <a:rPr lang="en-GB" sz="2400" b="1" dirty="0">
                <a:solidFill>
                  <a:srgbClr val="009900"/>
                </a:solidFill>
              </a:rPr>
              <a:t> blood </a:t>
            </a:r>
            <a:r>
              <a:rPr lang="en-GB" sz="2400" b="1" dirty="0" smtClean="0">
                <a:solidFill>
                  <a:srgbClr val="009900"/>
                </a:solidFill>
              </a:rPr>
              <a:t>cholesterol</a:t>
            </a:r>
          </a:p>
        </p:txBody>
      </p:sp>
    </p:spTree>
    <p:extLst>
      <p:ext uri="{BB962C8B-B14F-4D97-AF65-F5344CB8AC3E}">
        <p14:creationId xmlns:p14="http://schemas.microsoft.com/office/powerpoint/2010/main" val="423797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Effect transition="in" filter="fade">
                                      <p:cBhvr>
                                        <p:cTn id="7" dur="500"/>
                                        <p:tgtEl>
                                          <p:spTgt spid="1024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8" end="8"/>
                                            </p:txEl>
                                          </p:spTgt>
                                        </p:tgtEl>
                                        <p:attrNameLst>
                                          <p:attrName>style.visibility</p:attrName>
                                        </p:attrNameLst>
                                      </p:cBhvr>
                                      <p:to>
                                        <p:strVal val="visible"/>
                                      </p:to>
                                    </p:set>
                                    <p:animEffect transition="in" filter="fade">
                                      <p:cBhvr>
                                        <p:cTn id="12"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274638"/>
            <a:ext cx="8229600" cy="1143000"/>
          </a:xfrm>
        </p:spPr>
        <p:txBody>
          <a:bodyPr/>
          <a:lstStyle/>
          <a:p>
            <a:pPr eaLnBrk="1" hangingPunct="1"/>
            <a:r>
              <a:rPr lang="en-GB" b="1" dirty="0" smtClean="0"/>
              <a:t>Omega 3</a:t>
            </a:r>
          </a:p>
        </p:txBody>
      </p:sp>
      <p:sp>
        <p:nvSpPr>
          <p:cNvPr id="9220" name="Text Box 26"/>
          <p:cNvSpPr txBox="1">
            <a:spLocks noChangeArrowheads="1"/>
          </p:cNvSpPr>
          <p:nvPr/>
        </p:nvSpPr>
        <p:spPr bwMode="auto">
          <a:xfrm>
            <a:off x="6804025" y="5589588"/>
            <a:ext cx="1871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p>
        </p:txBody>
      </p:sp>
      <p:pic>
        <p:nvPicPr>
          <p:cNvPr id="9221" name="Picture 33"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9512" r="11206" b="3622"/>
          <a:stretch>
            <a:fillRect/>
          </a:stretch>
        </p:blipFill>
        <p:spPr bwMode="auto">
          <a:xfrm>
            <a:off x="5037931" y="1142999"/>
            <a:ext cx="3500438"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34"/>
          <p:cNvSpPr txBox="1">
            <a:spLocks noChangeArrowheads="1"/>
          </p:cNvSpPr>
          <p:nvPr/>
        </p:nvSpPr>
        <p:spPr bwMode="auto">
          <a:xfrm>
            <a:off x="107950" y="1700213"/>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GB"/>
          </a:p>
        </p:txBody>
      </p:sp>
      <p:sp>
        <p:nvSpPr>
          <p:cNvPr id="9223" name="Text Box 35"/>
          <p:cNvSpPr txBox="1">
            <a:spLocks noChangeArrowheads="1"/>
          </p:cNvSpPr>
          <p:nvPr/>
        </p:nvSpPr>
        <p:spPr bwMode="auto">
          <a:xfrm>
            <a:off x="5037931" y="1600248"/>
            <a:ext cx="35321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800" dirty="0"/>
              <a:t>Sardines</a:t>
            </a:r>
          </a:p>
          <a:p>
            <a:pPr algn="ctr" eaLnBrk="1" hangingPunct="1">
              <a:spcBef>
                <a:spcPct val="50000"/>
              </a:spcBef>
            </a:pPr>
            <a:r>
              <a:rPr lang="en-GB" sz="2800" dirty="0"/>
              <a:t>Salmon</a:t>
            </a:r>
          </a:p>
          <a:p>
            <a:pPr algn="ctr" eaLnBrk="1" hangingPunct="1">
              <a:spcBef>
                <a:spcPct val="50000"/>
              </a:spcBef>
            </a:pPr>
            <a:r>
              <a:rPr lang="en-GB" sz="2800" dirty="0"/>
              <a:t>Mackerel, kippers</a:t>
            </a:r>
          </a:p>
          <a:p>
            <a:pPr algn="ctr" eaLnBrk="1" hangingPunct="1">
              <a:spcBef>
                <a:spcPct val="50000"/>
              </a:spcBef>
            </a:pPr>
            <a:r>
              <a:rPr lang="en-GB" sz="2800" dirty="0"/>
              <a:t>Herrings</a:t>
            </a:r>
          </a:p>
          <a:p>
            <a:pPr algn="ctr" eaLnBrk="1" hangingPunct="1">
              <a:spcBef>
                <a:spcPct val="50000"/>
              </a:spcBef>
            </a:pPr>
            <a:r>
              <a:rPr lang="en-GB" sz="2800" dirty="0">
                <a:solidFill>
                  <a:srgbClr val="FF3300"/>
                </a:solidFill>
              </a:rPr>
              <a:t>Tuna </a:t>
            </a:r>
          </a:p>
          <a:p>
            <a:pPr algn="ctr" eaLnBrk="1" hangingPunct="1">
              <a:spcBef>
                <a:spcPct val="50000"/>
              </a:spcBef>
            </a:pPr>
            <a:r>
              <a:rPr lang="en-GB" sz="2800" dirty="0"/>
              <a:t>Swordfish</a:t>
            </a:r>
          </a:p>
          <a:p>
            <a:pPr algn="ctr" eaLnBrk="1" hangingPunct="1">
              <a:spcBef>
                <a:spcPct val="50000"/>
              </a:spcBef>
            </a:pPr>
            <a:r>
              <a:rPr lang="en-GB" sz="2800" dirty="0"/>
              <a:t>Halibut, trout</a:t>
            </a:r>
          </a:p>
        </p:txBody>
      </p:sp>
      <p:sp>
        <p:nvSpPr>
          <p:cNvPr id="4" name="Rectangle 3"/>
          <p:cNvSpPr/>
          <p:nvPr/>
        </p:nvSpPr>
        <p:spPr>
          <a:xfrm>
            <a:off x="559414" y="2852936"/>
            <a:ext cx="4100227" cy="1569660"/>
          </a:xfrm>
          <a:prstGeom prst="rect">
            <a:avLst/>
          </a:prstGeom>
        </p:spPr>
        <p:txBody>
          <a:bodyPr wrap="square">
            <a:spAutoFit/>
          </a:bodyPr>
          <a:lstStyle/>
          <a:p>
            <a:pPr marL="84138">
              <a:defRPr/>
            </a:pPr>
            <a:r>
              <a:rPr lang="en-GB" sz="2400" b="1" u="sng" dirty="0" smtClean="0">
                <a:solidFill>
                  <a:srgbClr val="009900"/>
                </a:solidFill>
              </a:rPr>
              <a:t>Plant sources</a:t>
            </a:r>
            <a:r>
              <a:rPr lang="en-GB" sz="2400" b="1" dirty="0" smtClean="0"/>
              <a:t> </a:t>
            </a:r>
            <a:r>
              <a:rPr lang="en-GB" sz="2400" b="1" dirty="0" smtClean="0">
                <a:sym typeface="Wingdings" pitchFamily="2" charset="2"/>
              </a:rPr>
              <a:t>linseed</a:t>
            </a:r>
            <a:r>
              <a:rPr lang="en-GB" sz="2400" b="1" dirty="0">
                <a:sym typeface="Wingdings" pitchFamily="2" charset="2"/>
              </a:rPr>
              <a:t>, walnuts and walnut </a:t>
            </a:r>
            <a:r>
              <a:rPr lang="en-GB" sz="2400" b="1" dirty="0" smtClean="0">
                <a:sym typeface="Wingdings" pitchFamily="2" charset="2"/>
              </a:rPr>
              <a:t>oil</a:t>
            </a:r>
          </a:p>
          <a:p>
            <a:pPr marL="84138">
              <a:defRPr/>
            </a:pPr>
            <a:endParaRPr lang="en-GB" sz="2400" b="1" dirty="0" smtClean="0">
              <a:sym typeface="Wingdings" pitchFamily="2" charset="2"/>
            </a:endParaRPr>
          </a:p>
          <a:p>
            <a:pPr marL="342900" indent="-342900">
              <a:buFont typeface="Wingdings" pitchFamily="2" charset="2"/>
              <a:buChar char="ü"/>
              <a:defRPr/>
            </a:pPr>
            <a:r>
              <a:rPr lang="en-GB" sz="2400" b="1" dirty="0" smtClean="0">
                <a:solidFill>
                  <a:srgbClr val="009900"/>
                </a:solidFill>
                <a:sym typeface="Wingdings" pitchFamily="2" charset="2"/>
              </a:rPr>
              <a:t>Healthy </a:t>
            </a:r>
            <a:r>
              <a:rPr lang="en-GB" sz="2400" b="1" dirty="0">
                <a:solidFill>
                  <a:srgbClr val="009900"/>
                </a:solidFill>
                <a:sym typeface="Wingdings" pitchFamily="2" charset="2"/>
              </a:rPr>
              <a:t>Heart</a:t>
            </a:r>
            <a:endParaRPr lang="en-GB" sz="2400" b="1" dirty="0">
              <a:sym typeface="Wingdings" pitchFamily="2" charset="2"/>
            </a:endParaRPr>
          </a:p>
        </p:txBody>
      </p:sp>
      <p:sp>
        <p:nvSpPr>
          <p:cNvPr id="5" name="Rectangle 4"/>
          <p:cNvSpPr/>
          <p:nvPr/>
        </p:nvSpPr>
        <p:spPr>
          <a:xfrm>
            <a:off x="323528" y="1412776"/>
            <a:ext cx="4572000" cy="1200329"/>
          </a:xfrm>
          <a:prstGeom prst="rect">
            <a:avLst/>
          </a:prstGeom>
        </p:spPr>
        <p:txBody>
          <a:bodyPr>
            <a:spAutoFit/>
          </a:bodyPr>
          <a:lstStyle/>
          <a:p>
            <a:pPr marL="171450" indent="-171450">
              <a:buFontTx/>
              <a:buChar char="-"/>
            </a:pPr>
            <a:r>
              <a:rPr lang="en-GB" sz="2400" dirty="0" smtClean="0"/>
              <a:t>EFAs: our </a:t>
            </a:r>
            <a:r>
              <a:rPr lang="en-GB" sz="2400" dirty="0"/>
              <a:t>body cannot make them so we have to obtain them through dietary </a:t>
            </a:r>
            <a:r>
              <a:rPr lang="en-GB" sz="2400" dirty="0" smtClean="0"/>
              <a:t>sources</a:t>
            </a:r>
          </a:p>
        </p:txBody>
      </p:sp>
    </p:spTree>
    <p:extLst>
      <p:ext uri="{BB962C8B-B14F-4D97-AF65-F5344CB8AC3E}">
        <p14:creationId xmlns:p14="http://schemas.microsoft.com/office/powerpoint/2010/main" val="4099551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Grill, boil, steam or poach instead of frying and roasting</a:t>
            </a:r>
            <a:endParaRPr lang="en-GB" dirty="0"/>
          </a:p>
          <a:p>
            <a:r>
              <a:rPr lang="en-GB" dirty="0" smtClean="0"/>
              <a:t>Cutting off all visible fat, removing poultry skins, skim fat off mince from casseroles</a:t>
            </a:r>
          </a:p>
          <a:p>
            <a:r>
              <a:rPr lang="en-GB" dirty="0" smtClean="0"/>
              <a:t>Use an olive based or low fat spread</a:t>
            </a:r>
            <a:r>
              <a:rPr lang="en-GB" dirty="0"/>
              <a:t> </a:t>
            </a:r>
            <a:r>
              <a:rPr lang="en-GB" dirty="0" smtClean="0"/>
              <a:t>instead of butter</a:t>
            </a:r>
          </a:p>
          <a:p>
            <a:r>
              <a:rPr lang="en-GB" dirty="0" smtClean="0"/>
              <a:t>Choose lower fat dairy products</a:t>
            </a:r>
          </a:p>
          <a:p>
            <a:r>
              <a:rPr lang="en-GB" dirty="0" smtClean="0"/>
              <a:t>Keep hidden sources of saturated fat </a:t>
            </a:r>
            <a:r>
              <a:rPr lang="en-GB" dirty="0"/>
              <a:t>to a </a:t>
            </a:r>
            <a:r>
              <a:rPr lang="en-GB" dirty="0" smtClean="0"/>
              <a:t>minimum i.e. biscuits, pies etc.</a:t>
            </a:r>
          </a:p>
        </p:txBody>
      </p:sp>
      <p:sp>
        <p:nvSpPr>
          <p:cNvPr id="4" name="Title 3"/>
          <p:cNvSpPr>
            <a:spLocks noGrp="1"/>
          </p:cNvSpPr>
          <p:nvPr>
            <p:ph type="title"/>
          </p:nvPr>
        </p:nvSpPr>
        <p:spPr/>
        <p:txBody>
          <a:bodyPr>
            <a:normAutofit/>
          </a:bodyPr>
          <a:lstStyle/>
          <a:p>
            <a:pPr algn="l"/>
            <a:r>
              <a:rPr lang="en-GB" sz="3600" b="1" dirty="0" smtClean="0"/>
              <a:t>How to   saturated fat intake</a:t>
            </a:r>
            <a:endParaRPr lang="en-GB" sz="3600" b="1" dirty="0"/>
          </a:p>
        </p:txBody>
      </p:sp>
      <p:cxnSp>
        <p:nvCxnSpPr>
          <p:cNvPr id="7" name="Straight Arrow Connector 6"/>
          <p:cNvCxnSpPr/>
          <p:nvPr/>
        </p:nvCxnSpPr>
        <p:spPr>
          <a:xfrm>
            <a:off x="2051720" y="621305"/>
            <a:ext cx="0" cy="4314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217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Salt is falling, all around us</a:t>
            </a:r>
            <a:endParaRPr lang="en-GB" b="1" dirty="0"/>
          </a:p>
        </p:txBody>
      </p:sp>
      <p:sp>
        <p:nvSpPr>
          <p:cNvPr id="3" name="Content Placeholder 2"/>
          <p:cNvSpPr>
            <a:spLocks noGrp="1"/>
          </p:cNvSpPr>
          <p:nvPr>
            <p:ph idx="1"/>
          </p:nvPr>
        </p:nvSpPr>
        <p:spPr>
          <a:xfrm>
            <a:off x="457200" y="1484784"/>
            <a:ext cx="8229600" cy="4641379"/>
          </a:xfrm>
        </p:spPr>
        <p:txBody>
          <a:bodyPr>
            <a:normAutofit/>
          </a:bodyPr>
          <a:lstStyle/>
          <a:p>
            <a:r>
              <a:rPr lang="en-GB" sz="2800" dirty="0" smtClean="0"/>
              <a:t>Consuming too much salt in our diet can lead to high blood pressure </a:t>
            </a:r>
            <a:r>
              <a:rPr lang="en-GB" sz="2800" dirty="0" smtClean="0">
                <a:sym typeface="Wingdings" pitchFamily="2" charset="2"/>
              </a:rPr>
              <a:t> risk of </a:t>
            </a:r>
            <a:r>
              <a:rPr lang="en-GB" sz="2800" dirty="0" smtClean="0"/>
              <a:t>heart disease and stroke</a:t>
            </a:r>
          </a:p>
          <a:p>
            <a:r>
              <a:rPr lang="en-GB" sz="2800" dirty="0" smtClean="0"/>
              <a:t>Lots of foods have hidden salt – check labels</a:t>
            </a:r>
          </a:p>
          <a:p>
            <a:r>
              <a:rPr lang="en-GB" sz="2800" dirty="0" smtClean="0"/>
              <a:t>Current average intake is</a:t>
            </a:r>
          </a:p>
          <a:p>
            <a:pPr lvl="1"/>
            <a:r>
              <a:rPr lang="en-GB" b="1" dirty="0" smtClean="0"/>
              <a:t> </a:t>
            </a:r>
            <a:r>
              <a:rPr lang="en-GB" b="1" u="sng" dirty="0" smtClean="0">
                <a:solidFill>
                  <a:srgbClr val="FF0000"/>
                </a:solidFill>
              </a:rPr>
              <a:t>8.6g</a:t>
            </a:r>
            <a:r>
              <a:rPr lang="en-GB" dirty="0" smtClean="0"/>
              <a:t> (2 </a:t>
            </a:r>
            <a:r>
              <a:rPr lang="en-GB" dirty="0" err="1" smtClean="0"/>
              <a:t>tsp</a:t>
            </a:r>
            <a:r>
              <a:rPr lang="en-GB" dirty="0" smtClean="0"/>
              <a:t>)</a:t>
            </a:r>
          </a:p>
          <a:p>
            <a:pPr lvl="1"/>
            <a:r>
              <a:rPr lang="en-GB" dirty="0" smtClean="0"/>
              <a:t>Recommended: </a:t>
            </a:r>
            <a:r>
              <a:rPr lang="en-GB" b="1" u="sng" dirty="0" smtClean="0">
                <a:solidFill>
                  <a:srgbClr val="008000"/>
                </a:solidFill>
              </a:rPr>
              <a:t>6g</a:t>
            </a:r>
          </a:p>
          <a:p>
            <a:pPr marL="533400" lvl="1" indent="-457200">
              <a:buFont typeface="Arial" pitchFamily="34" charset="0"/>
              <a:buChar char="•"/>
            </a:pPr>
            <a:r>
              <a:rPr lang="en-GB" dirty="0" smtClean="0"/>
              <a:t>~ 75% of salt is hidden in food already!</a:t>
            </a:r>
          </a:p>
          <a:p>
            <a:pPr marL="933450" lvl="2" indent="-457200"/>
            <a:r>
              <a:rPr lang="en-GB" dirty="0" smtClean="0"/>
              <a:t>Ready meals, soup, sauces, cereals, crisps</a:t>
            </a:r>
          </a:p>
          <a:p>
            <a:pPr marL="476250" lvl="2" indent="0">
              <a:buNone/>
            </a:pPr>
            <a:r>
              <a:rPr lang="en-GB" dirty="0" smtClean="0"/>
              <a:t>	stock cubes, processed meats, smoked fish</a:t>
            </a:r>
            <a:endParaRPr lang="en-GB" dirty="0"/>
          </a:p>
        </p:txBody>
      </p:sp>
      <p:pic>
        <p:nvPicPr>
          <p:cNvPr id="3078" name="Picture 6" descr="C:\Users\Sarah\AppData\Local\Microsoft\Windows\Temporary Internet Files\Content.IE5\6TG9I9MM\MC9002644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284984"/>
            <a:ext cx="1612081" cy="212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5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Tips to reduce salt intake</a:t>
            </a:r>
            <a:endParaRPr lang="en-GB" b="1" dirty="0"/>
          </a:p>
        </p:txBody>
      </p:sp>
      <p:sp>
        <p:nvSpPr>
          <p:cNvPr id="3" name="Content Placeholder 2"/>
          <p:cNvSpPr>
            <a:spLocks noGrp="1"/>
          </p:cNvSpPr>
          <p:nvPr>
            <p:ph idx="1"/>
          </p:nvPr>
        </p:nvSpPr>
        <p:spPr>
          <a:xfrm>
            <a:off x="611560" y="1600200"/>
            <a:ext cx="8075240" cy="4525963"/>
          </a:xfrm>
        </p:spPr>
        <p:txBody>
          <a:bodyPr>
            <a:normAutofit/>
          </a:bodyPr>
          <a:lstStyle/>
          <a:p>
            <a:r>
              <a:rPr lang="en-GB" sz="2800" dirty="0" smtClean="0"/>
              <a:t>Don’t </a:t>
            </a:r>
            <a:r>
              <a:rPr lang="en-GB" sz="2800" dirty="0" smtClean="0"/>
              <a:t>add during cooking or at the table</a:t>
            </a:r>
          </a:p>
          <a:p>
            <a:r>
              <a:rPr lang="en-GB" sz="2800" dirty="0" smtClean="0"/>
              <a:t>Use herbs and spices or lemon juice</a:t>
            </a:r>
          </a:p>
          <a:p>
            <a:r>
              <a:rPr lang="en-GB" sz="2800" dirty="0" smtClean="0"/>
              <a:t>Look at labels, check for lower salt varieties</a:t>
            </a:r>
          </a:p>
          <a:p>
            <a:r>
              <a:rPr lang="en-GB" sz="2800" dirty="0" smtClean="0"/>
              <a:t>Ask in restaurants for no </a:t>
            </a:r>
            <a:r>
              <a:rPr lang="en-GB" sz="2800" dirty="0" smtClean="0"/>
              <a:t>salt</a:t>
            </a:r>
          </a:p>
          <a:p>
            <a:r>
              <a:rPr lang="en-GB" sz="2800" dirty="0" smtClean="0"/>
              <a:t>2 weeks no salt – taste buds can adjust so persist</a:t>
            </a:r>
            <a:endParaRPr lang="en-GB" sz="2800" dirty="0" smtClean="0"/>
          </a:p>
          <a:p>
            <a:endParaRPr lang="en-GB" sz="2800" dirty="0"/>
          </a:p>
        </p:txBody>
      </p:sp>
    </p:spTree>
    <p:extLst>
      <p:ext uri="{BB962C8B-B14F-4D97-AF65-F5344CB8AC3E}">
        <p14:creationId xmlns:p14="http://schemas.microsoft.com/office/powerpoint/2010/main" val="2408638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74" t="36520" r="51942" b="5525"/>
          <a:stretch/>
        </p:blipFill>
        <p:spPr bwMode="auto">
          <a:xfrm>
            <a:off x="98473" y="980728"/>
            <a:ext cx="5499290" cy="558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8474" y="6567653"/>
            <a:ext cx="6633766" cy="261610"/>
          </a:xfrm>
          <a:prstGeom prst="rect">
            <a:avLst/>
          </a:prstGeom>
          <a:noFill/>
        </p:spPr>
        <p:txBody>
          <a:bodyPr wrap="square" rtlCol="0">
            <a:spAutoFit/>
          </a:bodyPr>
          <a:lstStyle/>
          <a:p>
            <a:r>
              <a:rPr lang="en-GB" sz="1100" dirty="0"/>
              <a:t>http://www.nhs.uk/Livewell/5ADAY/Documents/Downloads/Fuel_for_Living_Recipe_Booklet[1].pdf</a:t>
            </a:r>
          </a:p>
        </p:txBody>
      </p:sp>
      <p:sp>
        <p:nvSpPr>
          <p:cNvPr id="5" name="TextBox 4"/>
          <p:cNvSpPr txBox="1"/>
          <p:nvPr/>
        </p:nvSpPr>
        <p:spPr>
          <a:xfrm>
            <a:off x="1259632" y="208468"/>
            <a:ext cx="6480720" cy="769441"/>
          </a:xfrm>
          <a:prstGeom prst="rect">
            <a:avLst/>
          </a:prstGeom>
          <a:noFill/>
        </p:spPr>
        <p:txBody>
          <a:bodyPr wrap="square" rtlCol="0">
            <a:spAutoFit/>
          </a:bodyPr>
          <a:lstStyle/>
          <a:p>
            <a:pPr algn="ctr"/>
            <a:r>
              <a:rPr lang="en-GB" sz="4400" b="1" dirty="0" smtClean="0"/>
              <a:t>Spaghetti Bolognaise</a:t>
            </a:r>
            <a:endParaRPr lang="en-GB" sz="4400" b="1" dirty="0"/>
          </a:p>
        </p:txBody>
      </p:sp>
      <p:sp>
        <p:nvSpPr>
          <p:cNvPr id="6" name="TextBox 5"/>
          <p:cNvSpPr txBox="1"/>
          <p:nvPr/>
        </p:nvSpPr>
        <p:spPr>
          <a:xfrm>
            <a:off x="5790198" y="1696699"/>
            <a:ext cx="3096344" cy="4154984"/>
          </a:xfrm>
          <a:prstGeom prst="rect">
            <a:avLst/>
          </a:prstGeom>
          <a:noFill/>
        </p:spPr>
        <p:txBody>
          <a:bodyPr wrap="square" rtlCol="0">
            <a:spAutoFit/>
          </a:bodyPr>
          <a:lstStyle/>
          <a:p>
            <a:pPr marL="285750" indent="-285750">
              <a:buFont typeface="Arial" pitchFamily="34" charset="0"/>
              <a:buChar char="•"/>
            </a:pPr>
            <a:r>
              <a:rPr lang="en-GB" sz="2200" dirty="0" smtClean="0"/>
              <a:t>Serves: 4</a:t>
            </a:r>
          </a:p>
          <a:p>
            <a:pPr marL="285750" indent="-285750">
              <a:buFont typeface="Arial" pitchFamily="34" charset="0"/>
              <a:buChar char="•"/>
            </a:pPr>
            <a:r>
              <a:rPr lang="en-GB" sz="2200" dirty="0" smtClean="0"/>
              <a:t>Cost per serving: £0.83</a:t>
            </a:r>
          </a:p>
          <a:p>
            <a:pPr marL="285750" indent="-285750">
              <a:buFont typeface="Arial" pitchFamily="34" charset="0"/>
              <a:buChar char="•"/>
            </a:pPr>
            <a:r>
              <a:rPr lang="en-GB" sz="2200" dirty="0" smtClean="0"/>
              <a:t>2 veg portions per serving, or 3 if served with a side salad</a:t>
            </a:r>
          </a:p>
          <a:p>
            <a:pPr marL="285750" indent="-285750">
              <a:buFont typeface="Arial" pitchFamily="34" charset="0"/>
              <a:buChar char="•"/>
            </a:pPr>
            <a:endParaRPr lang="en-GB" sz="2200" dirty="0"/>
          </a:p>
          <a:p>
            <a:pPr marL="285750" indent="-285750">
              <a:buFont typeface="Arial" pitchFamily="34" charset="0"/>
              <a:buChar char="•"/>
            </a:pPr>
            <a:r>
              <a:rPr lang="en-GB" sz="2200" dirty="0" smtClean="0"/>
              <a:t>Mince can be swapped for lentils</a:t>
            </a:r>
          </a:p>
          <a:p>
            <a:pPr marL="285750" indent="-285750">
              <a:buFont typeface="Arial" pitchFamily="34" charset="0"/>
              <a:buChar char="•"/>
            </a:pPr>
            <a:r>
              <a:rPr lang="en-GB" sz="2200" dirty="0" smtClean="0"/>
              <a:t>Kidney beans could be added to make into chili (also count as a portion)</a:t>
            </a:r>
          </a:p>
        </p:txBody>
      </p:sp>
    </p:spTree>
    <p:extLst>
      <p:ext uri="{BB962C8B-B14F-4D97-AF65-F5344CB8AC3E}">
        <p14:creationId xmlns:p14="http://schemas.microsoft.com/office/powerpoint/2010/main" val="1711586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Meal Pattern</a:t>
            </a:r>
            <a:endParaRPr lang="en-GB" dirty="0"/>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en-GB" dirty="0" smtClean="0"/>
              <a:t>Regular balanced meals are recommended</a:t>
            </a:r>
          </a:p>
          <a:p>
            <a:r>
              <a:rPr lang="en-GB" dirty="0" smtClean="0"/>
              <a:t>Missing meals may result in higher quantities of high energy foods being craved and consumed</a:t>
            </a:r>
          </a:p>
          <a:p>
            <a:r>
              <a:rPr lang="en-GB" dirty="0" smtClean="0"/>
              <a:t>Plan ahead</a:t>
            </a:r>
          </a:p>
          <a:p>
            <a:r>
              <a:rPr lang="en-GB" dirty="0" smtClean="0"/>
              <a:t>Meal times are a good opportunity to get the family together</a:t>
            </a:r>
          </a:p>
          <a:p>
            <a:r>
              <a:rPr lang="en-GB" dirty="0" smtClean="0"/>
              <a:t>‘Breakfast is the most important meal of the day’ - break the fast!</a:t>
            </a:r>
          </a:p>
          <a:p>
            <a:pPr lvl="1"/>
            <a:r>
              <a:rPr lang="en-GB" dirty="0" smtClean="0"/>
              <a:t>people who consume a fortified breakfast cereal tend to have higher intakes of vitamins and minerals</a:t>
            </a:r>
          </a:p>
        </p:txBody>
      </p:sp>
    </p:spTree>
    <p:extLst>
      <p:ext uri="{BB962C8B-B14F-4D97-AF65-F5344CB8AC3E}">
        <p14:creationId xmlns:p14="http://schemas.microsoft.com/office/powerpoint/2010/main" val="461281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 your Weight</a:t>
            </a:r>
            <a:endParaRPr lang="en-GB" dirty="0"/>
          </a:p>
        </p:txBody>
      </p:sp>
      <p:pic>
        <p:nvPicPr>
          <p:cNvPr id="2050" name="Picture 2" descr="C:\Users\Sarah\AppData\Local\Microsoft\Windows\Temporary Internet Files\Content.IE5\FG47NFHQ\MC900437988[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4208" y="1340768"/>
            <a:ext cx="2392881" cy="15121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1628800"/>
            <a:ext cx="5904656" cy="4216539"/>
          </a:xfrm>
          <a:prstGeom prst="rect">
            <a:avLst/>
          </a:prstGeom>
          <a:noFill/>
        </p:spPr>
        <p:txBody>
          <a:bodyPr wrap="square" rtlCol="0">
            <a:spAutoFit/>
          </a:bodyPr>
          <a:lstStyle/>
          <a:p>
            <a:r>
              <a:rPr lang="en-GB" sz="2400" dirty="0" smtClean="0"/>
              <a:t>After eating we should feel satisfied, not stuffed!</a:t>
            </a:r>
          </a:p>
          <a:p>
            <a:endParaRPr lang="en-GB" sz="2400" dirty="0"/>
          </a:p>
          <a:p>
            <a:r>
              <a:rPr lang="en-GB" sz="2400" dirty="0" smtClean="0"/>
              <a:t>Measurement of weight to height used by most health professionals;</a:t>
            </a:r>
          </a:p>
          <a:p>
            <a:r>
              <a:rPr lang="en-GB" sz="2400" dirty="0" smtClean="0"/>
              <a:t>- </a:t>
            </a:r>
            <a:r>
              <a:rPr lang="en-GB" sz="2400" b="1" u="sng" dirty="0" smtClean="0"/>
              <a:t>BMI (Body Mass Index)</a:t>
            </a:r>
          </a:p>
          <a:p>
            <a:endParaRPr lang="en-GB" sz="2400" dirty="0" smtClean="0"/>
          </a:p>
          <a:p>
            <a:r>
              <a:rPr lang="en-GB" sz="2400" dirty="0" smtClean="0"/>
              <a:t>A BMI outside of the desirable </a:t>
            </a:r>
            <a:r>
              <a:rPr lang="en-GB" sz="2800" b="1" u="sng" dirty="0" smtClean="0">
                <a:solidFill>
                  <a:srgbClr val="00B050"/>
                </a:solidFill>
              </a:rPr>
              <a:t>20-25Kg/m</a:t>
            </a:r>
            <a:r>
              <a:rPr lang="en-GB" sz="2800" b="1" u="sng" baseline="30000" dirty="0" smtClean="0">
                <a:solidFill>
                  <a:srgbClr val="00B050"/>
                </a:solidFill>
              </a:rPr>
              <a:t>2</a:t>
            </a:r>
            <a:r>
              <a:rPr lang="en-GB" sz="2800" dirty="0" smtClean="0"/>
              <a:t> </a:t>
            </a:r>
            <a:r>
              <a:rPr lang="en-GB" sz="2400" dirty="0" smtClean="0"/>
              <a:t>may reflect a higher risk of developing health problems</a:t>
            </a:r>
            <a:endParaRPr lang="en-GB" sz="2400" dirty="0"/>
          </a:p>
          <a:p>
            <a:endParaRPr lang="en-GB" sz="2400" dirty="0" smtClean="0"/>
          </a:p>
        </p:txBody>
      </p:sp>
    </p:spTree>
    <p:extLst>
      <p:ext uri="{BB962C8B-B14F-4D97-AF65-F5344CB8AC3E}">
        <p14:creationId xmlns:p14="http://schemas.microsoft.com/office/powerpoint/2010/main" val="42097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presentation</a:t>
            </a:r>
            <a:endParaRPr lang="en-GB" b="1" dirty="0"/>
          </a:p>
        </p:txBody>
      </p:sp>
      <p:sp>
        <p:nvSpPr>
          <p:cNvPr id="3" name="Content Placeholder 2"/>
          <p:cNvSpPr>
            <a:spLocks noGrp="1"/>
          </p:cNvSpPr>
          <p:nvPr>
            <p:ph idx="1"/>
          </p:nvPr>
        </p:nvSpPr>
        <p:spPr/>
        <p:txBody>
          <a:bodyPr/>
          <a:lstStyle/>
          <a:p>
            <a:r>
              <a:rPr lang="en-GB" dirty="0" smtClean="0"/>
              <a:t>To inform and discuss what a ‘healthy lifestyle’ means</a:t>
            </a:r>
          </a:p>
          <a:p>
            <a:r>
              <a:rPr lang="en-GB" dirty="0" smtClean="0"/>
              <a:t>To help you identify health behaviours you could incorporate into your lifestyle</a:t>
            </a:r>
          </a:p>
          <a:p>
            <a:r>
              <a:rPr lang="en-GB" dirty="0" smtClean="0"/>
              <a:t>To answer your questions on a healthy lifestyle</a:t>
            </a:r>
            <a:endParaRPr lang="en-GB" dirty="0"/>
          </a:p>
        </p:txBody>
      </p:sp>
    </p:spTree>
    <p:extLst>
      <p:ext uri="{BB962C8B-B14F-4D97-AF65-F5344CB8AC3E}">
        <p14:creationId xmlns:p14="http://schemas.microsoft.com/office/powerpoint/2010/main" val="2092200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260350"/>
            <a:ext cx="8229600" cy="5870575"/>
          </a:xfrm>
        </p:spPr>
        <p:txBody>
          <a:bodyPr/>
          <a:lstStyle/>
          <a:p>
            <a:pPr marL="0" indent="0" eaLnBrk="1" hangingPunct="1">
              <a:buNone/>
            </a:pPr>
            <a:r>
              <a:rPr lang="en-GB" dirty="0" smtClean="0">
                <a:latin typeface="+mj-lt"/>
              </a:rPr>
              <a:t>Aim to lose weight slowly (1-2 pounds/week)</a:t>
            </a:r>
          </a:p>
          <a:p>
            <a:pPr eaLnBrk="1" hangingPunct="1">
              <a:buFont typeface="Wingdings" pitchFamily="2" charset="2"/>
              <a:buNone/>
            </a:pPr>
            <a:endParaRPr lang="en-GB" dirty="0" smtClean="0">
              <a:latin typeface="+mj-lt"/>
            </a:endParaRPr>
          </a:p>
          <a:p>
            <a:pPr algn="ctr" eaLnBrk="1" hangingPunct="1">
              <a:buFont typeface="Wingdings" pitchFamily="2" charset="2"/>
              <a:buNone/>
            </a:pPr>
            <a:r>
              <a:rPr lang="en-GB" dirty="0" smtClean="0">
                <a:latin typeface="+mj-lt"/>
              </a:rPr>
              <a:t>Input </a:t>
            </a:r>
            <a:r>
              <a:rPr lang="en-GB" dirty="0" smtClean="0">
                <a:solidFill>
                  <a:srgbClr val="FF0000"/>
                </a:solidFill>
                <a:latin typeface="+mj-lt"/>
              </a:rPr>
              <a:t>V</a:t>
            </a:r>
            <a:r>
              <a:rPr lang="en-GB" dirty="0" smtClean="0">
                <a:latin typeface="+mj-lt"/>
              </a:rPr>
              <a:t> Output </a:t>
            </a:r>
          </a:p>
          <a:p>
            <a:pPr eaLnBrk="1" hangingPunct="1">
              <a:buFont typeface="Wingdings" pitchFamily="2" charset="2"/>
              <a:buNone/>
            </a:pPr>
            <a:endParaRPr lang="en-GB" dirty="0" smtClean="0">
              <a:latin typeface="+mj-lt"/>
            </a:endParaRPr>
          </a:p>
          <a:p>
            <a:pPr eaLnBrk="1" hangingPunct="1">
              <a:buFont typeface="Wingdings" pitchFamily="2" charset="2"/>
              <a:buNone/>
            </a:pPr>
            <a:endParaRPr lang="en-GB" dirty="0" smtClean="0">
              <a:latin typeface="+mj-lt"/>
            </a:endParaRPr>
          </a:p>
          <a:p>
            <a:pPr eaLnBrk="1" hangingPunct="1">
              <a:buFont typeface="Wingdings" pitchFamily="2" charset="2"/>
              <a:buNone/>
            </a:pPr>
            <a:endParaRPr lang="en-GB" dirty="0" smtClean="0">
              <a:latin typeface="+mj-lt"/>
            </a:endParaRPr>
          </a:p>
          <a:p>
            <a:pPr eaLnBrk="1" hangingPunct="1">
              <a:buFont typeface="Wingdings" pitchFamily="2" charset="2"/>
              <a:buNone/>
            </a:pPr>
            <a:endParaRPr lang="en-GB" dirty="0" smtClean="0">
              <a:latin typeface="+mj-lt"/>
            </a:endParaRPr>
          </a:p>
          <a:p>
            <a:pPr eaLnBrk="1" hangingPunct="1">
              <a:buFont typeface="Wingdings" pitchFamily="2" charset="2"/>
              <a:buNone/>
            </a:pPr>
            <a:endParaRPr lang="en-GB" dirty="0" smtClean="0">
              <a:latin typeface="+mj-lt"/>
            </a:endParaRPr>
          </a:p>
          <a:p>
            <a:pPr algn="ctr" eaLnBrk="1" hangingPunct="1">
              <a:buFont typeface="Wingdings" pitchFamily="2" charset="2"/>
              <a:buNone/>
            </a:pPr>
            <a:r>
              <a:rPr lang="en-GB" dirty="0" smtClean="0">
                <a:latin typeface="+mj-lt"/>
              </a:rPr>
              <a:t>Base intake on the Eatwell Plate</a:t>
            </a:r>
          </a:p>
          <a:p>
            <a:pPr algn="ctr" eaLnBrk="1" hangingPunct="1">
              <a:buFont typeface="Wingdings" pitchFamily="2" charset="2"/>
              <a:buNone/>
            </a:pPr>
            <a:endParaRPr lang="en-GB" dirty="0" smtClean="0">
              <a:latin typeface="Arial Unicode MS" pitchFamily="34" charset="-128"/>
            </a:endParaRPr>
          </a:p>
        </p:txBody>
      </p:sp>
      <p:pic>
        <p:nvPicPr>
          <p:cNvPr id="31747" name="Picture 5" descr="Food-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89138"/>
            <a:ext cx="259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9" descr="exerc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989138"/>
            <a:ext cx="28797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32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b="1" dirty="0" smtClean="0">
                <a:latin typeface="+mn-lt"/>
              </a:rPr>
              <a:t>Nutrition Labelling </a:t>
            </a:r>
          </a:p>
        </p:txBody>
      </p:sp>
      <p:sp>
        <p:nvSpPr>
          <p:cNvPr id="34819" name="Rectangle 3"/>
          <p:cNvSpPr>
            <a:spLocks noGrp="1" noChangeArrowheads="1"/>
          </p:cNvSpPr>
          <p:nvPr>
            <p:ph type="body" idx="1"/>
          </p:nvPr>
        </p:nvSpPr>
        <p:spPr>
          <a:xfrm>
            <a:off x="395288" y="1268760"/>
            <a:ext cx="8229600" cy="4824065"/>
          </a:xfrm>
        </p:spPr>
        <p:txBody>
          <a:bodyPr>
            <a:normAutofit/>
          </a:bodyPr>
          <a:lstStyle/>
          <a:p>
            <a:pPr marL="0" indent="0" eaLnBrk="1" hangingPunct="1">
              <a:lnSpc>
                <a:spcPct val="90000"/>
              </a:lnSpc>
              <a:buNone/>
              <a:defRPr/>
            </a:pPr>
            <a:r>
              <a:rPr lang="en-GB" sz="2600" dirty="0" smtClean="0"/>
              <a:t>Look out for; </a:t>
            </a:r>
          </a:p>
          <a:p>
            <a:pPr marL="0" indent="0" eaLnBrk="1" hangingPunct="1">
              <a:lnSpc>
                <a:spcPct val="90000"/>
              </a:lnSpc>
              <a:buNone/>
              <a:defRPr/>
            </a:pPr>
            <a:endParaRPr lang="en-GB" sz="800" dirty="0" smtClean="0"/>
          </a:p>
          <a:p>
            <a:pPr lvl="1" eaLnBrk="1" hangingPunct="1">
              <a:lnSpc>
                <a:spcPct val="90000"/>
              </a:lnSpc>
              <a:defRPr/>
            </a:pPr>
            <a:r>
              <a:rPr lang="en-US" i="1" u="sng" dirty="0" smtClean="0">
                <a:solidFill>
                  <a:srgbClr val="FF0000"/>
                </a:solidFill>
              </a:rPr>
              <a:t>Fat &amp; saturated fat, sugar, salt</a:t>
            </a:r>
            <a:endParaRPr lang="en-US" dirty="0" smtClean="0"/>
          </a:p>
          <a:p>
            <a:pPr eaLnBrk="1" hangingPunct="1">
              <a:lnSpc>
                <a:spcPct val="90000"/>
              </a:lnSpc>
              <a:defRPr/>
            </a:pPr>
            <a:endParaRPr lang="en-GB" sz="1050" dirty="0" smtClean="0"/>
          </a:p>
          <a:p>
            <a:pPr eaLnBrk="1" hangingPunct="1">
              <a:lnSpc>
                <a:spcPct val="90000"/>
              </a:lnSpc>
              <a:defRPr/>
            </a:pPr>
            <a:r>
              <a:rPr lang="en-GB" sz="2400" dirty="0" smtClean="0"/>
              <a:t>All food labels contain a nutritional analysis panel which is key to choosing a healthier diet</a:t>
            </a:r>
          </a:p>
          <a:p>
            <a:pPr eaLnBrk="1" hangingPunct="1">
              <a:lnSpc>
                <a:spcPct val="90000"/>
              </a:lnSpc>
              <a:defRPr/>
            </a:pPr>
            <a:r>
              <a:rPr lang="en-GB" sz="2400" dirty="0" smtClean="0"/>
              <a:t>These will tell you how much of each nutrient there is in a single portion and </a:t>
            </a:r>
            <a:r>
              <a:rPr lang="en-GB" sz="2400" dirty="0" smtClean="0">
                <a:solidFill>
                  <a:srgbClr val="FF0000"/>
                </a:solidFill>
              </a:rPr>
              <a:t>/100 grams</a:t>
            </a:r>
            <a:endParaRPr lang="en-GB" sz="2400" dirty="0" smtClean="0"/>
          </a:p>
        </p:txBody>
      </p:sp>
      <p:pic>
        <p:nvPicPr>
          <p:cNvPr id="5" name="Picture 7" descr="http://www.eatwell.gov.uk/multimedia/images/document/fsafoodlabels.jpg"/>
          <p:cNvPicPr>
            <a:picLocks noChangeAspect="1" noChangeArrowheads="1"/>
          </p:cNvPicPr>
          <p:nvPr/>
        </p:nvPicPr>
        <p:blipFill>
          <a:blip r:embed="rId3" r:link="rId4">
            <a:extLst>
              <a:ext uri="{28A0092B-C50C-407E-A947-70E740481C1C}">
                <a14:useLocalDpi xmlns:a14="http://schemas.microsoft.com/office/drawing/2010/main" val="0"/>
              </a:ext>
            </a:extLst>
          </a:blip>
          <a:srcRect l="13913" t="72876" r="13043" b="4118"/>
          <a:stretch>
            <a:fillRect/>
          </a:stretch>
        </p:blipFill>
        <p:spPr bwMode="auto">
          <a:xfrm>
            <a:off x="544920" y="4592527"/>
            <a:ext cx="35702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esco's GDA labelling"/>
          <p:cNvPicPr>
            <a:picLocks noChangeAspect="1" noChangeArrowheads="1"/>
          </p:cNvPicPr>
          <p:nvPr/>
        </p:nvPicPr>
        <p:blipFill>
          <a:blip r:embed="rId5">
            <a:extLst>
              <a:ext uri="{28A0092B-C50C-407E-A947-70E740481C1C}">
                <a14:useLocalDpi xmlns:a14="http://schemas.microsoft.com/office/drawing/2010/main" val="0"/>
              </a:ext>
            </a:extLst>
          </a:blip>
          <a:srcRect t="7990" b="20369"/>
          <a:stretch>
            <a:fillRect/>
          </a:stretch>
        </p:blipFill>
        <p:spPr bwMode="auto">
          <a:xfrm>
            <a:off x="4860032" y="4522072"/>
            <a:ext cx="30241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95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Media</a:t>
            </a:r>
            <a:endParaRPr lang="en-GB" b="1" dirty="0"/>
          </a:p>
        </p:txBody>
      </p:sp>
      <p:sp>
        <p:nvSpPr>
          <p:cNvPr id="3" name="Content Placeholder 2"/>
          <p:cNvSpPr>
            <a:spLocks noGrp="1"/>
          </p:cNvSpPr>
          <p:nvPr>
            <p:ph idx="1"/>
          </p:nvPr>
        </p:nvSpPr>
        <p:spPr/>
        <p:txBody>
          <a:bodyPr/>
          <a:lstStyle/>
          <a:p>
            <a:r>
              <a:rPr lang="en-GB" dirty="0" smtClean="0"/>
              <a:t>Health claims often reported</a:t>
            </a:r>
          </a:p>
          <a:p>
            <a:pPr marL="0" indent="0">
              <a:buNone/>
            </a:pPr>
            <a:r>
              <a:rPr lang="en-GB" dirty="0"/>
              <a:t> </a:t>
            </a:r>
            <a:r>
              <a:rPr lang="en-GB" dirty="0" smtClean="0"/>
              <a:t>   in the media</a:t>
            </a:r>
          </a:p>
          <a:p>
            <a:r>
              <a:rPr lang="en-GB" dirty="0" smtClean="0"/>
              <a:t>Sponsored studies </a:t>
            </a:r>
            <a:r>
              <a:rPr lang="en-GB" dirty="0" smtClean="0">
                <a:sym typeface="Wingdings" pitchFamily="2" charset="2"/>
              </a:rPr>
              <a:t></a:t>
            </a:r>
            <a:r>
              <a:rPr lang="en-GB" dirty="0" smtClean="0"/>
              <a:t> biased results</a:t>
            </a:r>
          </a:p>
          <a:p>
            <a:r>
              <a:rPr lang="en-GB" dirty="0" smtClean="0"/>
              <a:t>Sample sizes of the test group may be small so the results can’t be generalised to everyone</a:t>
            </a:r>
          </a:p>
          <a:p>
            <a:r>
              <a:rPr lang="en-GB" dirty="0" smtClean="0"/>
              <a:t>Financial gain? Some products expensive</a:t>
            </a:r>
          </a:p>
          <a:p>
            <a:r>
              <a:rPr lang="en-GB" dirty="0" smtClean="0"/>
              <a:t>Be critical, may have to take with a (small) pinch of salt!</a:t>
            </a:r>
            <a:endParaRPr lang="en-GB" dirty="0"/>
          </a:p>
        </p:txBody>
      </p:sp>
      <p:pic>
        <p:nvPicPr>
          <p:cNvPr id="2051" name="Picture 3" descr="C:\Users\Sarah\AppData\Local\Microsoft\Windows\Temporary Internet Files\Content.IE5\FG47NFHQ\MC9003710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76672"/>
            <a:ext cx="2351700" cy="206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29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38138"/>
          </a:xfrm>
        </p:spPr>
        <p:txBody>
          <a:bodyPr/>
          <a:lstStyle/>
          <a:p>
            <a:r>
              <a:rPr lang="en-GB" b="1" dirty="0" smtClean="0"/>
              <a:t>Public Health Websites</a:t>
            </a:r>
            <a:endParaRPr lang="en-GB" b="1" dirty="0"/>
          </a:p>
        </p:txBody>
      </p:sp>
      <p:sp>
        <p:nvSpPr>
          <p:cNvPr id="3" name="Content Placeholder 2"/>
          <p:cNvSpPr>
            <a:spLocks noGrp="1"/>
          </p:cNvSpPr>
          <p:nvPr>
            <p:ph idx="1"/>
          </p:nvPr>
        </p:nvSpPr>
        <p:spPr>
          <a:xfrm>
            <a:off x="457200" y="1600200"/>
            <a:ext cx="8229600" cy="4709119"/>
          </a:xfrm>
        </p:spPr>
        <p:txBody>
          <a:bodyPr/>
          <a:lstStyle/>
          <a:p>
            <a:r>
              <a:rPr lang="en-GB" sz="2800" b="1" u="sng" dirty="0" smtClean="0"/>
              <a:t>Change4Life:</a:t>
            </a:r>
            <a:endParaRPr lang="en-GB" sz="2800" dirty="0"/>
          </a:p>
          <a:p>
            <a:pPr lvl="1"/>
            <a:r>
              <a:rPr lang="en-GB" sz="2400" dirty="0" smtClean="0"/>
              <a:t>Great website aimed at families</a:t>
            </a:r>
          </a:p>
          <a:p>
            <a:pPr lvl="1"/>
            <a:r>
              <a:rPr lang="en-GB" sz="2400" dirty="0" smtClean="0"/>
              <a:t>Discusses practical ways to achieve a ‘healthy lifestyle’</a:t>
            </a:r>
          </a:p>
          <a:p>
            <a:pPr lvl="1"/>
            <a:r>
              <a:rPr lang="en-GB" sz="2400" dirty="0" smtClean="0"/>
              <a:t>‘Eat well, move more, live longer’ </a:t>
            </a:r>
            <a:r>
              <a:rPr lang="en-GB" sz="1600" dirty="0" smtClean="0"/>
              <a:t>(Change4Life, 2012)</a:t>
            </a:r>
          </a:p>
          <a:p>
            <a:pPr lvl="1"/>
            <a:endParaRPr lang="en-GB" sz="1600" dirty="0" smtClean="0"/>
          </a:p>
          <a:p>
            <a:r>
              <a:rPr lang="en-GB" sz="2800" b="1" u="sng" dirty="0" smtClean="0"/>
              <a:t>NHS Choices:</a:t>
            </a:r>
          </a:p>
          <a:p>
            <a:pPr lvl="1"/>
            <a:r>
              <a:rPr lang="en-GB" sz="2400" dirty="0" smtClean="0"/>
              <a:t>Information resource for diet, health and lifestyle in general</a:t>
            </a:r>
          </a:p>
          <a:p>
            <a:pPr lvl="1"/>
            <a:r>
              <a:rPr lang="en-GB" sz="2400" dirty="0" smtClean="0"/>
              <a:t>Gender and age sections</a:t>
            </a:r>
            <a:endParaRPr lang="en-GB" sz="2400" dirty="0"/>
          </a:p>
        </p:txBody>
      </p:sp>
      <p:pic>
        <p:nvPicPr>
          <p:cNvPr id="4" name="Picture 2" descr="C:\Program Files\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990" y="5105114"/>
            <a:ext cx="1820749" cy="167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96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a:t>
            </a:r>
            <a:endParaRPr lang="en-GB" b="1" dirty="0"/>
          </a:p>
        </p:txBody>
      </p:sp>
      <p:sp>
        <p:nvSpPr>
          <p:cNvPr id="4" name="TextBox 3"/>
          <p:cNvSpPr txBox="1"/>
          <p:nvPr/>
        </p:nvSpPr>
        <p:spPr>
          <a:xfrm>
            <a:off x="683568" y="1700808"/>
            <a:ext cx="7921708" cy="3970318"/>
          </a:xfrm>
          <a:prstGeom prst="rect">
            <a:avLst/>
          </a:prstGeom>
          <a:noFill/>
        </p:spPr>
        <p:txBody>
          <a:bodyPr wrap="square" rtlCol="0">
            <a:spAutoFit/>
          </a:bodyPr>
          <a:lstStyle/>
          <a:p>
            <a:r>
              <a:rPr lang="en-GB" sz="2800" dirty="0"/>
              <a:t>Hopefully now you </a:t>
            </a:r>
            <a:r>
              <a:rPr lang="en-GB" sz="2800" dirty="0" smtClean="0"/>
              <a:t>feel informed </a:t>
            </a:r>
            <a:r>
              <a:rPr lang="en-GB" sz="2800" dirty="0"/>
              <a:t>about what a ‘healthy lifestyle’ </a:t>
            </a:r>
            <a:r>
              <a:rPr lang="en-GB" sz="2800" dirty="0" smtClean="0"/>
              <a:t>means and are able </a:t>
            </a:r>
            <a:r>
              <a:rPr lang="en-GB" sz="2800" dirty="0"/>
              <a:t>to identify health behaviours you could incorporate into your </a:t>
            </a:r>
            <a:r>
              <a:rPr lang="en-GB" sz="2800" dirty="0" smtClean="0"/>
              <a:t>lifestyle</a:t>
            </a:r>
            <a:endParaRPr lang="en-GB" sz="2800" dirty="0"/>
          </a:p>
          <a:p>
            <a:pPr marL="342900" indent="-342900">
              <a:buFont typeface="Arial" pitchFamily="34" charset="0"/>
              <a:buChar char="•"/>
            </a:pPr>
            <a:r>
              <a:rPr lang="en-GB" sz="2800" dirty="0" smtClean="0"/>
              <a:t>Eat sensibly, choosing a range of foods in the correct proportions</a:t>
            </a:r>
          </a:p>
          <a:p>
            <a:pPr marL="342900" indent="-342900">
              <a:buFont typeface="Arial" pitchFamily="34" charset="0"/>
              <a:buChar char="•"/>
            </a:pPr>
            <a:r>
              <a:rPr lang="en-GB" sz="2800" dirty="0" smtClean="0"/>
              <a:t>Move often</a:t>
            </a:r>
          </a:p>
          <a:p>
            <a:pPr marL="342900" indent="-342900">
              <a:buFont typeface="Arial" pitchFamily="34" charset="0"/>
              <a:buChar char="•"/>
            </a:pPr>
            <a:r>
              <a:rPr lang="en-GB" sz="2800" dirty="0" smtClean="0"/>
              <a:t>Drink moderately</a:t>
            </a:r>
          </a:p>
          <a:p>
            <a:pPr marL="342900" indent="-342900">
              <a:buFont typeface="Arial" pitchFamily="34" charset="0"/>
              <a:buChar char="•"/>
            </a:pPr>
            <a:r>
              <a:rPr lang="en-GB" sz="2800" dirty="0" smtClean="0"/>
              <a:t>If you smoke, try to stop</a:t>
            </a:r>
          </a:p>
        </p:txBody>
      </p:sp>
    </p:spTree>
    <p:extLst>
      <p:ext uri="{BB962C8B-B14F-4D97-AF65-F5344CB8AC3E}">
        <p14:creationId xmlns:p14="http://schemas.microsoft.com/office/powerpoint/2010/main" val="2665285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590" y="1988840"/>
            <a:ext cx="7470828" cy="2862322"/>
          </a:xfrm>
          <a:prstGeom prst="rect">
            <a:avLst/>
          </a:prstGeom>
          <a:noFill/>
        </p:spPr>
        <p:txBody>
          <a:bodyPr wrap="none" lIns="91440" tIns="45720" rIns="91440" bIns="45720">
            <a:spAutoFit/>
          </a:bodyPr>
          <a:lstStyle/>
          <a:p>
            <a:pPr algn="ct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 for listening</a:t>
            </a:r>
          </a:p>
          <a:p>
            <a:pPr algn="ctr"/>
            <a:endPar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Any questions?</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055135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Holy Four’</a:t>
            </a:r>
            <a:endParaRPr lang="en-GB" b="1" dirty="0"/>
          </a:p>
        </p:txBody>
      </p:sp>
      <p:sp>
        <p:nvSpPr>
          <p:cNvPr id="3" name="Content Placeholder 2"/>
          <p:cNvSpPr>
            <a:spLocks noGrp="1"/>
          </p:cNvSpPr>
          <p:nvPr>
            <p:ph idx="1"/>
          </p:nvPr>
        </p:nvSpPr>
        <p:spPr>
          <a:xfrm>
            <a:off x="457200" y="1772816"/>
            <a:ext cx="8229600" cy="4353347"/>
          </a:xfrm>
        </p:spPr>
        <p:txBody>
          <a:bodyPr>
            <a:normAutofit lnSpcReduction="10000"/>
          </a:bodyPr>
          <a:lstStyle/>
          <a:p>
            <a:pPr marL="0" indent="0">
              <a:buNone/>
            </a:pPr>
            <a:r>
              <a:rPr lang="en-GB" sz="3600" dirty="0" smtClean="0"/>
              <a:t>Some researchers termed the following the holy 4 as they have a big impact on disease;</a:t>
            </a:r>
          </a:p>
          <a:p>
            <a:r>
              <a:rPr lang="en-GB" sz="3600" dirty="0" smtClean="0"/>
              <a:t>Smoking</a:t>
            </a:r>
            <a:endParaRPr lang="en-GB" sz="3600" dirty="0" smtClean="0"/>
          </a:p>
          <a:p>
            <a:r>
              <a:rPr lang="en-GB" sz="3600" dirty="0" smtClean="0"/>
              <a:t>Drinking</a:t>
            </a:r>
          </a:p>
          <a:p>
            <a:r>
              <a:rPr lang="en-GB" sz="3600" b="1" dirty="0" smtClean="0">
                <a:solidFill>
                  <a:srgbClr val="008000"/>
                </a:solidFill>
              </a:rPr>
              <a:t>Nutrition</a:t>
            </a:r>
          </a:p>
          <a:p>
            <a:r>
              <a:rPr lang="en-GB" sz="3600" dirty="0" smtClean="0"/>
              <a:t>Physical Activity</a:t>
            </a:r>
            <a:endParaRPr lang="en-GB" sz="3600" dirty="0"/>
          </a:p>
        </p:txBody>
      </p:sp>
    </p:spTree>
    <p:extLst>
      <p:ext uri="{BB962C8B-B14F-4D97-AF65-F5344CB8AC3E}">
        <p14:creationId xmlns:p14="http://schemas.microsoft.com/office/powerpoint/2010/main" val="3726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Craving to Quit?</a:t>
            </a:r>
            <a:endParaRPr lang="en-GB" b="1" dirty="0"/>
          </a:p>
        </p:txBody>
      </p:sp>
      <p:sp>
        <p:nvSpPr>
          <p:cNvPr id="3" name="Content Placeholder 2"/>
          <p:cNvSpPr>
            <a:spLocks noGrp="1"/>
          </p:cNvSpPr>
          <p:nvPr>
            <p:ph idx="1"/>
          </p:nvPr>
        </p:nvSpPr>
        <p:spPr>
          <a:xfrm>
            <a:off x="457200" y="1484784"/>
            <a:ext cx="8229600" cy="4641379"/>
          </a:xfrm>
        </p:spPr>
        <p:txBody>
          <a:bodyPr>
            <a:normAutofit fontScale="70000" lnSpcReduction="20000"/>
          </a:bodyPr>
          <a:lstStyle/>
          <a:p>
            <a:pPr marL="0" indent="0">
              <a:buNone/>
            </a:pPr>
            <a:r>
              <a:rPr lang="en-GB" dirty="0" smtClean="0"/>
              <a:t>Single most important lifestyle change to bring</a:t>
            </a:r>
          </a:p>
          <a:p>
            <a:pPr marL="0" indent="0">
              <a:buNone/>
            </a:pPr>
            <a:r>
              <a:rPr lang="en-GB" dirty="0" smtClean="0"/>
              <a:t>about health benefit</a:t>
            </a:r>
          </a:p>
          <a:p>
            <a:pPr marL="0" indent="0">
              <a:buNone/>
            </a:pPr>
            <a:endParaRPr lang="en-GB" sz="1400" dirty="0" smtClean="0"/>
          </a:p>
          <a:p>
            <a:r>
              <a:rPr lang="en-GB" dirty="0" smtClean="0"/>
              <a:t>Phoenix Stop Smoking Service in Lincolnshire</a:t>
            </a:r>
          </a:p>
          <a:p>
            <a:pPr marL="0" indent="0">
              <a:buNone/>
            </a:pPr>
            <a:r>
              <a:rPr lang="en-GB" dirty="0"/>
              <a:t> </a:t>
            </a:r>
            <a:r>
              <a:rPr lang="en-GB" dirty="0" smtClean="0"/>
              <a:t>    01522 574200</a:t>
            </a:r>
          </a:p>
          <a:p>
            <a:r>
              <a:rPr lang="en-GB" dirty="0" smtClean="0"/>
              <a:t>Ask your GP or health professional for more info</a:t>
            </a:r>
          </a:p>
          <a:p>
            <a:r>
              <a:rPr lang="en-GB" dirty="0" smtClean="0"/>
              <a:t>Support and tips to quit are available at: </a:t>
            </a:r>
          </a:p>
          <a:p>
            <a:pPr marL="0" indent="0">
              <a:buNone/>
            </a:pPr>
            <a:r>
              <a:rPr lang="en-GB" dirty="0"/>
              <a:t> </a:t>
            </a:r>
            <a:r>
              <a:rPr lang="en-GB" dirty="0" smtClean="0"/>
              <a:t>    </a:t>
            </a:r>
            <a:r>
              <a:rPr lang="en-GB" u="sng" dirty="0" smtClean="0"/>
              <a:t>www.lincolnshire.nhs.uk/your-health/smoking </a:t>
            </a:r>
            <a:endParaRPr lang="en-GB" u="sng" dirty="0" smtClean="0"/>
          </a:p>
          <a:p>
            <a:pPr marL="0" indent="0">
              <a:buNone/>
            </a:pPr>
            <a:endParaRPr lang="en-GB" u="sng" dirty="0"/>
          </a:p>
          <a:p>
            <a:r>
              <a:rPr lang="en-GB" dirty="0" smtClean="0"/>
              <a:t>Health trainers are also trained in smoking cessation</a:t>
            </a:r>
            <a:endParaRPr lang="en-GB" dirty="0" smtClean="0"/>
          </a:p>
          <a:p>
            <a:endParaRPr lang="en-GB" u="sng" dirty="0"/>
          </a:p>
          <a:p>
            <a:r>
              <a:rPr lang="en-GB" dirty="0" err="1" smtClean="0"/>
              <a:t>Stoptober</a:t>
            </a:r>
            <a:r>
              <a:rPr lang="en-GB" dirty="0" smtClean="0"/>
              <a:t> – 28 day stop smoking challenge from the NHS running in England</a:t>
            </a:r>
          </a:p>
          <a:p>
            <a:pPr lvl="1"/>
            <a:r>
              <a:rPr lang="en-GB" dirty="0" smtClean="0"/>
              <a:t>Sign up online and get free pack</a:t>
            </a:r>
            <a:endParaRPr lang="en-GB" dirty="0"/>
          </a:p>
        </p:txBody>
      </p:sp>
      <p:pic>
        <p:nvPicPr>
          <p:cNvPr id="1026" name="Picture 2" descr="PHOENIX Stop Smoking Servi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60648"/>
            <a:ext cx="1661882" cy="194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500"/>
                                        <p:tgtEl>
                                          <p:spTgt spid="3">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fade">
                                      <p:cBhvr>
                                        <p:cTn id="1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Watch the Scotch!</a:t>
            </a:r>
            <a:endParaRPr lang="en-GB" b="1" dirty="0"/>
          </a:p>
        </p:txBody>
      </p:sp>
      <p:sp>
        <p:nvSpPr>
          <p:cNvPr id="3" name="Content Placeholder 2"/>
          <p:cNvSpPr>
            <a:spLocks noGrp="1"/>
          </p:cNvSpPr>
          <p:nvPr>
            <p:ph idx="1"/>
          </p:nvPr>
        </p:nvSpPr>
        <p:spPr/>
        <p:txBody>
          <a:bodyPr>
            <a:normAutofit fontScale="77500" lnSpcReduction="20000"/>
          </a:bodyPr>
          <a:lstStyle/>
          <a:p>
            <a:r>
              <a:rPr lang="en-GB" dirty="0" smtClean="0"/>
              <a:t>Men: 3-4 units/day</a:t>
            </a:r>
          </a:p>
          <a:p>
            <a:r>
              <a:rPr lang="en-GB" dirty="0" smtClean="0"/>
              <a:t>Women: 2-3 units/day</a:t>
            </a:r>
          </a:p>
          <a:p>
            <a:r>
              <a:rPr lang="en-GB" dirty="0" smtClean="0"/>
              <a:t>2 Alcohol-free days a week</a:t>
            </a:r>
          </a:p>
          <a:p>
            <a:r>
              <a:rPr lang="en-GB" dirty="0" smtClean="0"/>
              <a:t>Can’t save units up and binge</a:t>
            </a:r>
          </a:p>
          <a:p>
            <a:endParaRPr lang="en-GB" dirty="0" smtClean="0"/>
          </a:p>
          <a:p>
            <a:r>
              <a:rPr lang="en-GB" dirty="0" smtClean="0"/>
              <a:t>Common drinks and their units;</a:t>
            </a:r>
          </a:p>
          <a:p>
            <a:pPr lvl="1"/>
            <a:r>
              <a:rPr lang="en-GB" dirty="0" smtClean="0"/>
              <a:t>Pint normal strength beer: </a:t>
            </a:r>
            <a:r>
              <a:rPr lang="en-GB" u="sng" dirty="0" smtClean="0"/>
              <a:t>2 units</a:t>
            </a:r>
          </a:p>
          <a:p>
            <a:pPr lvl="1"/>
            <a:r>
              <a:rPr lang="en-GB" dirty="0" smtClean="0"/>
              <a:t>175ml glass (medium) wine: </a:t>
            </a:r>
            <a:r>
              <a:rPr lang="en-GB" u="sng" dirty="0" smtClean="0"/>
              <a:t>1 ½ - 2 units</a:t>
            </a:r>
          </a:p>
          <a:p>
            <a:pPr lvl="1"/>
            <a:r>
              <a:rPr lang="en-GB" dirty="0" err="1" smtClean="0"/>
              <a:t>Alcopop</a:t>
            </a:r>
            <a:r>
              <a:rPr lang="en-GB" dirty="0" smtClean="0"/>
              <a:t>: </a:t>
            </a:r>
            <a:r>
              <a:rPr lang="en-GB" u="sng" dirty="0" smtClean="0"/>
              <a:t>1 ½ units</a:t>
            </a:r>
          </a:p>
          <a:p>
            <a:pPr lvl="1"/>
            <a:r>
              <a:rPr lang="en-GB" dirty="0" smtClean="0"/>
              <a:t>Pub measure of spirit: </a:t>
            </a:r>
            <a:r>
              <a:rPr lang="en-GB" u="sng" dirty="0" smtClean="0"/>
              <a:t>1 </a:t>
            </a:r>
            <a:r>
              <a:rPr lang="en-GB" u="sng" dirty="0" smtClean="0"/>
              <a:t>unit</a:t>
            </a:r>
          </a:p>
          <a:p>
            <a:pPr lvl="1"/>
            <a:endParaRPr lang="en-GB" u="sng" dirty="0"/>
          </a:p>
          <a:p>
            <a:pPr marL="457200" lvl="1" indent="0">
              <a:buNone/>
            </a:pPr>
            <a:r>
              <a:rPr lang="en-GB" u="sng" dirty="0" smtClean="0"/>
              <a:t>Be aware of home measures and calorie content of alcohol</a:t>
            </a:r>
            <a:endParaRPr lang="en-GB" u="sng" dirty="0" smtClean="0"/>
          </a:p>
          <a:p>
            <a:pPr lvl="4"/>
            <a:endParaRPr lang="en-GB" dirty="0"/>
          </a:p>
        </p:txBody>
      </p:sp>
      <p:pic>
        <p:nvPicPr>
          <p:cNvPr id="6147" name="Picture 3" descr="C:\Users\Sarah\AppData\Local\Microsoft\Windows\Temporary Internet Files\Content.IE5\VIT1GWJT\MP9001780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590005"/>
            <a:ext cx="2078359" cy="311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41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Exercise can be a walk in the park!</a:t>
            </a:r>
            <a:endParaRPr lang="en-GB" b="1" dirty="0"/>
          </a:p>
        </p:txBody>
      </p:sp>
      <p:pic>
        <p:nvPicPr>
          <p:cNvPr id="1026" name="Picture 2" descr="C:\Users\Sarah\AppData\Local\Microsoft\Windows\Temporary Internet Files\Content.IE5\VIT1GWJT\MC900436163[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8144" y="1340768"/>
            <a:ext cx="2713057"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412776"/>
            <a:ext cx="7128792" cy="4708981"/>
          </a:xfrm>
          <a:prstGeom prst="rect">
            <a:avLst/>
          </a:prstGeom>
          <a:noFill/>
        </p:spPr>
        <p:txBody>
          <a:bodyPr wrap="square" rtlCol="0">
            <a:spAutoFit/>
          </a:bodyPr>
          <a:lstStyle/>
          <a:p>
            <a:pPr marL="285750" indent="-285750">
              <a:buFont typeface="Arial" pitchFamily="34" charset="0"/>
              <a:buChar char="•"/>
            </a:pPr>
            <a:r>
              <a:rPr lang="en-GB" sz="2800" dirty="0" smtClean="0"/>
              <a:t>A 30 minute</a:t>
            </a:r>
          </a:p>
          <a:p>
            <a:pPr marL="914400" lvl="1" indent="-457200">
              <a:buFont typeface="Wingdings" pitchFamily="2" charset="2"/>
              <a:buChar char="ü"/>
            </a:pPr>
            <a:r>
              <a:rPr lang="en-GB" sz="2800" dirty="0" smtClean="0"/>
              <a:t>Brisk walk</a:t>
            </a:r>
          </a:p>
          <a:p>
            <a:pPr marL="914400" lvl="1" indent="-457200">
              <a:buFont typeface="Wingdings" pitchFamily="2" charset="2"/>
              <a:buChar char="ü"/>
            </a:pPr>
            <a:r>
              <a:rPr lang="en-GB" sz="2800" dirty="0" smtClean="0"/>
              <a:t>Jogging</a:t>
            </a:r>
          </a:p>
          <a:p>
            <a:pPr marL="914400" lvl="1" indent="-457200">
              <a:buFont typeface="Wingdings" pitchFamily="2" charset="2"/>
              <a:buChar char="ü"/>
            </a:pPr>
            <a:r>
              <a:rPr lang="en-GB" sz="2800" dirty="0" smtClean="0"/>
              <a:t>Cycling</a:t>
            </a:r>
          </a:p>
          <a:p>
            <a:pPr marL="914400" lvl="1" indent="-457200">
              <a:buFont typeface="Wingdings" pitchFamily="2" charset="2"/>
              <a:buChar char="ü"/>
            </a:pPr>
            <a:r>
              <a:rPr lang="en-GB" sz="2800" dirty="0" smtClean="0"/>
              <a:t>Heavy gardening/housework</a:t>
            </a:r>
            <a:endParaRPr lang="en-GB" sz="2800" dirty="0"/>
          </a:p>
          <a:p>
            <a:pPr marL="266700" lvl="1"/>
            <a:r>
              <a:rPr lang="en-GB" sz="2800" dirty="0" smtClean="0"/>
              <a:t>…on &gt;5 days a week</a:t>
            </a:r>
          </a:p>
          <a:p>
            <a:pPr marL="285750" lvl="1" indent="-285750">
              <a:buFont typeface="Arial" pitchFamily="34" charset="0"/>
              <a:buChar char="•"/>
            </a:pPr>
            <a:endParaRPr lang="en-GB" sz="2800" dirty="0" smtClean="0"/>
          </a:p>
          <a:p>
            <a:pPr marL="285750" lvl="1" indent="-285750">
              <a:buFont typeface="Arial" pitchFamily="34" charset="0"/>
              <a:buChar char="•"/>
            </a:pPr>
            <a:r>
              <a:rPr lang="en-GB" sz="2800" dirty="0" smtClean="0"/>
              <a:t>If it gets you slightly out of breath</a:t>
            </a:r>
            <a:r>
              <a:rPr lang="en-GB" sz="2800" dirty="0"/>
              <a:t> </a:t>
            </a:r>
            <a:r>
              <a:rPr lang="en-GB" sz="2800" dirty="0" smtClean="0"/>
              <a:t>and a bit sweaty its working!</a:t>
            </a:r>
          </a:p>
          <a:p>
            <a:pPr marL="285750" lvl="1" indent="-285750">
              <a:buFont typeface="Arial" pitchFamily="34" charset="0"/>
              <a:buChar char="•"/>
            </a:pPr>
            <a:r>
              <a:rPr lang="en-GB" sz="2800" dirty="0" smtClean="0"/>
              <a:t>Two 15 minute bursts may be just as effective</a:t>
            </a:r>
          </a:p>
          <a:p>
            <a:pPr marL="285750" lvl="1" indent="-285750">
              <a:buFont typeface="Arial" pitchFamily="34" charset="0"/>
              <a:buChar char="•"/>
            </a:pPr>
            <a:endParaRPr lang="en-GB" sz="2000" dirty="0" smtClean="0"/>
          </a:p>
        </p:txBody>
      </p:sp>
    </p:spTree>
    <p:extLst>
      <p:ext uri="{BB962C8B-B14F-4D97-AF65-F5344CB8AC3E}">
        <p14:creationId xmlns:p14="http://schemas.microsoft.com/office/powerpoint/2010/main" val="1771394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Nourish Yourself!</a:t>
            </a:r>
            <a:endParaRPr lang="en-GB" b="1" dirty="0"/>
          </a:p>
        </p:txBody>
      </p:sp>
      <p:sp>
        <p:nvSpPr>
          <p:cNvPr id="3" name="Content Placeholder 2"/>
          <p:cNvSpPr>
            <a:spLocks noGrp="1"/>
          </p:cNvSpPr>
          <p:nvPr>
            <p:ph idx="1"/>
          </p:nvPr>
        </p:nvSpPr>
        <p:spPr>
          <a:xfrm>
            <a:off x="457200" y="1600201"/>
            <a:ext cx="8229600" cy="2908919"/>
          </a:xfrm>
        </p:spPr>
        <p:txBody>
          <a:bodyPr>
            <a:normAutofit/>
          </a:bodyPr>
          <a:lstStyle/>
          <a:p>
            <a:r>
              <a:rPr lang="en-GB" dirty="0" smtClean="0"/>
              <a:t>The next section will discuss ways in which a healthy diet is achievable;</a:t>
            </a:r>
          </a:p>
          <a:p>
            <a:pPr lvl="1"/>
            <a:r>
              <a:rPr lang="en-GB" dirty="0" smtClean="0"/>
              <a:t>Based on current guidelines</a:t>
            </a:r>
          </a:p>
          <a:p>
            <a:pPr lvl="1"/>
            <a:r>
              <a:rPr lang="en-GB" dirty="0" smtClean="0"/>
              <a:t>Evidence based</a:t>
            </a:r>
            <a:endParaRPr lang="en-GB" dirty="0"/>
          </a:p>
          <a:p>
            <a:pPr lvl="1"/>
            <a:r>
              <a:rPr lang="en-GB" dirty="0" smtClean="0"/>
              <a:t>Cover a wide range of aspects of a healthy diet</a:t>
            </a:r>
          </a:p>
        </p:txBody>
      </p:sp>
      <p:sp>
        <p:nvSpPr>
          <p:cNvPr id="5" name="TextBox 4"/>
          <p:cNvSpPr txBox="1"/>
          <p:nvPr/>
        </p:nvSpPr>
        <p:spPr>
          <a:xfrm>
            <a:off x="755576" y="4437112"/>
            <a:ext cx="5112568" cy="1661993"/>
          </a:xfrm>
          <a:prstGeom prst="rect">
            <a:avLst/>
          </a:prstGeom>
          <a:noFill/>
        </p:spPr>
        <p:txBody>
          <a:bodyPr wrap="square" rtlCol="0">
            <a:spAutoFit/>
          </a:bodyPr>
          <a:lstStyle/>
          <a:p>
            <a:pPr marL="0" lvl="1"/>
            <a:r>
              <a:rPr lang="en-GB" sz="2800" dirty="0"/>
              <a:t>Think of your body as a car; you wouldn’t fuel your petrol car with diesel (on purpose!)</a:t>
            </a:r>
          </a:p>
          <a:p>
            <a:endParaRPr lang="en-GB" dirty="0"/>
          </a:p>
        </p:txBody>
      </p:sp>
      <p:pic>
        <p:nvPicPr>
          <p:cNvPr id="1027" name="Picture 3" descr="C:\Users\Sarah\AppData\Local\Microsoft\Windows\Temporary Internet Files\Content.IE5\VIT1GWJT\MP900438719[1].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83" t="27676" r="6538" b="10626"/>
          <a:stretch/>
        </p:blipFill>
        <p:spPr bwMode="auto">
          <a:xfrm>
            <a:off x="6156176" y="4801518"/>
            <a:ext cx="2778329"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401" t="9119" r="11806" b="4448"/>
          <a:stretch/>
        </p:blipFill>
        <p:spPr bwMode="auto">
          <a:xfrm>
            <a:off x="0" y="260648"/>
            <a:ext cx="9106136"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72200" y="6519446"/>
            <a:ext cx="2733936" cy="338554"/>
          </a:xfrm>
          <a:prstGeom prst="rect">
            <a:avLst/>
          </a:prstGeom>
          <a:noFill/>
        </p:spPr>
        <p:txBody>
          <a:bodyPr wrap="square" rtlCol="0">
            <a:spAutoFit/>
          </a:bodyPr>
          <a:lstStyle/>
          <a:p>
            <a:r>
              <a:rPr lang="en-GB" sz="1600" dirty="0" smtClean="0"/>
              <a:t>Food Standards Agency, 2007</a:t>
            </a:r>
            <a:endParaRPr lang="en-GB" sz="1600" dirty="0"/>
          </a:p>
        </p:txBody>
      </p:sp>
    </p:spTree>
    <p:extLst>
      <p:ext uri="{BB962C8B-B14F-4D97-AF65-F5344CB8AC3E}">
        <p14:creationId xmlns:p14="http://schemas.microsoft.com/office/powerpoint/2010/main" val="828749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2593</Words>
  <Application>Microsoft Office PowerPoint</Application>
  <PresentationFormat>On-screen Show (4:3)</PresentationFormat>
  <Paragraphs>321</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Leading a Healthy Lifestyle</vt:lpstr>
      <vt:lpstr>Health Behaviour</vt:lpstr>
      <vt:lpstr>Aims of the presentation</vt:lpstr>
      <vt:lpstr>‘The Holy Four’</vt:lpstr>
      <vt:lpstr>Craving to Quit?</vt:lpstr>
      <vt:lpstr>Watch the Scotch!</vt:lpstr>
      <vt:lpstr>Exercise can be a walk in the park!</vt:lpstr>
      <vt:lpstr>Nourish Yourself!</vt:lpstr>
      <vt:lpstr>PowerPoint Presentation</vt:lpstr>
      <vt:lpstr>PowerPoint Presentation</vt:lpstr>
      <vt:lpstr>Why 5 a Day?</vt:lpstr>
      <vt:lpstr>PowerPoint Presentation</vt:lpstr>
      <vt:lpstr>Food for Thought</vt:lpstr>
      <vt:lpstr>Carbohydrates</vt:lpstr>
      <vt:lpstr>PowerPoint Presentation</vt:lpstr>
      <vt:lpstr>PowerPoint Presentation</vt:lpstr>
      <vt:lpstr>Wholegrains</vt:lpstr>
      <vt:lpstr>PowerPoint Presentation</vt:lpstr>
      <vt:lpstr>Protein: Meat, Fish and Alternatives</vt:lpstr>
      <vt:lpstr>Protein: Milk and Dairy</vt:lpstr>
      <vt:lpstr>High Fat/Sugary Foods</vt:lpstr>
      <vt:lpstr>Fat</vt:lpstr>
      <vt:lpstr>Omega 3</vt:lpstr>
      <vt:lpstr>How to   saturated fat intake</vt:lpstr>
      <vt:lpstr>Salt is falling, all around us</vt:lpstr>
      <vt:lpstr>Tips to reduce salt intake</vt:lpstr>
      <vt:lpstr>PowerPoint Presentation</vt:lpstr>
      <vt:lpstr>Meal Pattern</vt:lpstr>
      <vt:lpstr>Watch your Weight</vt:lpstr>
      <vt:lpstr>PowerPoint Presentation</vt:lpstr>
      <vt:lpstr>Nutrition Labelling </vt:lpstr>
      <vt:lpstr>The Media</vt:lpstr>
      <vt:lpstr>Public Health Websites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Brook</dc:creator>
  <cp:lastModifiedBy>Authorised User</cp:lastModifiedBy>
  <cp:revision>96</cp:revision>
  <dcterms:created xsi:type="dcterms:W3CDTF">2012-09-24T18:30:07Z</dcterms:created>
  <dcterms:modified xsi:type="dcterms:W3CDTF">2012-10-03T12:08:47Z</dcterms:modified>
</cp:coreProperties>
</file>